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7" r:id="rId2"/>
    <p:sldId id="256" r:id="rId3"/>
    <p:sldId id="261" r:id="rId4"/>
    <p:sldId id="269" r:id="rId5"/>
    <p:sldId id="268" r:id="rId6"/>
    <p:sldId id="271" r:id="rId7"/>
    <p:sldId id="272" r:id="rId8"/>
    <p:sldId id="273" r:id="rId9"/>
    <p:sldId id="274" r:id="rId10"/>
    <p:sldId id="275" r:id="rId11"/>
    <p:sldId id="276" r:id="rId12"/>
    <p:sldId id="282" r:id="rId13"/>
    <p:sldId id="290" r:id="rId14"/>
    <p:sldId id="288" r:id="rId15"/>
    <p:sldId id="291" r:id="rId16"/>
    <p:sldId id="292" r:id="rId17"/>
    <p:sldId id="293" r:id="rId18"/>
  </p:sldIdLst>
  <p:sldSz cx="12192000" cy="6858000"/>
  <p:notesSz cx="6742113"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2B1E"/>
    <a:srgbClr val="FFFFFF"/>
    <a:srgbClr val="ED2722"/>
    <a:srgbClr val="000000"/>
    <a:srgbClr val="333333"/>
    <a:srgbClr val="414141"/>
    <a:srgbClr val="A20000"/>
    <a:srgbClr val="8A0000"/>
    <a:srgbClr val="C00000"/>
    <a:srgbClr val="737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4660"/>
  </p:normalViewPr>
  <p:slideViewPr>
    <p:cSldViewPr snapToGrid="0">
      <p:cViewPr varScale="1">
        <p:scale>
          <a:sx n="111" d="100"/>
          <a:sy n="111" d="100"/>
        </p:scale>
        <p:origin x="4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21000" cy="4953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19525" y="0"/>
            <a:ext cx="2921000" cy="495300"/>
          </a:xfrm>
          <a:prstGeom prst="rect">
            <a:avLst/>
          </a:prstGeom>
        </p:spPr>
        <p:txBody>
          <a:bodyPr vert="horz" lIns="91440" tIns="45720" rIns="91440" bIns="45720" rtlCol="0"/>
          <a:lstStyle>
            <a:lvl1pPr algn="r">
              <a:defRPr sz="1200"/>
            </a:lvl1pPr>
          </a:lstStyle>
          <a:p>
            <a:fld id="{4C2DB0AF-8030-4ED5-B032-BF0742BDD0B0}" type="datetimeFigureOut">
              <a:rPr lang="nl-NL" smtClean="0"/>
              <a:t>22-1-2018</a:t>
            </a:fld>
            <a:endParaRPr lang="nl-NL"/>
          </a:p>
        </p:txBody>
      </p:sp>
      <p:sp>
        <p:nvSpPr>
          <p:cNvPr id="4" name="Tijdelijke aanduiding voor voettekst 3"/>
          <p:cNvSpPr>
            <a:spLocks noGrp="1"/>
          </p:cNvSpPr>
          <p:nvPr>
            <p:ph type="ftr" sz="quarter" idx="2"/>
          </p:nvPr>
        </p:nvSpPr>
        <p:spPr>
          <a:xfrm>
            <a:off x="0" y="9377363"/>
            <a:ext cx="2921000" cy="4953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19525" y="9377363"/>
            <a:ext cx="2921000" cy="495300"/>
          </a:xfrm>
          <a:prstGeom prst="rect">
            <a:avLst/>
          </a:prstGeom>
        </p:spPr>
        <p:txBody>
          <a:bodyPr vert="horz" lIns="91440" tIns="45720" rIns="91440" bIns="45720" rtlCol="0" anchor="b"/>
          <a:lstStyle>
            <a:lvl1pPr algn="r">
              <a:defRPr sz="1200"/>
            </a:lvl1pPr>
          </a:lstStyle>
          <a:p>
            <a:fld id="{E7E0E722-9640-476D-ADB9-B609710774F1}" type="slidenum">
              <a:rPr lang="nl-NL" smtClean="0"/>
              <a:t>‹nr.›</a:t>
            </a:fld>
            <a:endParaRPr lang="nl-NL"/>
          </a:p>
        </p:txBody>
      </p:sp>
    </p:spTree>
    <p:extLst>
      <p:ext uri="{BB962C8B-B14F-4D97-AF65-F5344CB8AC3E}">
        <p14:creationId xmlns:p14="http://schemas.microsoft.com/office/powerpoint/2010/main" val="37074023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20887" cy="4953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19621" y="0"/>
            <a:ext cx="2920887" cy="495300"/>
          </a:xfrm>
          <a:prstGeom prst="rect">
            <a:avLst/>
          </a:prstGeom>
        </p:spPr>
        <p:txBody>
          <a:bodyPr vert="horz" lIns="91440" tIns="45720" rIns="91440" bIns="45720" rtlCol="0"/>
          <a:lstStyle>
            <a:lvl1pPr algn="r">
              <a:defRPr sz="1200"/>
            </a:lvl1pPr>
          </a:lstStyle>
          <a:p>
            <a:fld id="{00CBA7E0-06A8-42C6-9390-B3408160CC37}" type="datetimeFigureOut">
              <a:rPr lang="nl-NL" smtClean="0"/>
              <a:t>22-1-2018</a:t>
            </a:fld>
            <a:endParaRPr lang="nl-NL"/>
          </a:p>
        </p:txBody>
      </p:sp>
      <p:sp>
        <p:nvSpPr>
          <p:cNvPr id="4" name="Tijdelijke aanduiding voor dia-afbeelding 3"/>
          <p:cNvSpPr>
            <a:spLocks noGrp="1" noRot="1" noChangeAspect="1"/>
          </p:cNvSpPr>
          <p:nvPr>
            <p:ph type="sldImg" idx="2"/>
          </p:nvPr>
        </p:nvSpPr>
        <p:spPr>
          <a:xfrm>
            <a:off x="409575" y="1233488"/>
            <a:ext cx="5922963" cy="3332162"/>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4051" y="4751389"/>
            <a:ext cx="5394011" cy="3887787"/>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377363"/>
            <a:ext cx="2920887" cy="4953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19621" y="9377363"/>
            <a:ext cx="2920887" cy="495300"/>
          </a:xfrm>
          <a:prstGeom prst="rect">
            <a:avLst/>
          </a:prstGeom>
        </p:spPr>
        <p:txBody>
          <a:bodyPr vert="horz" lIns="91440" tIns="45720" rIns="91440" bIns="45720" rtlCol="0" anchor="b"/>
          <a:lstStyle>
            <a:lvl1pPr algn="r">
              <a:defRPr sz="1200"/>
            </a:lvl1pPr>
          </a:lstStyle>
          <a:p>
            <a:fld id="{BB40427E-EA70-42A5-AEEE-086987748412}" type="slidenum">
              <a:rPr lang="nl-NL" smtClean="0"/>
              <a:t>‹nr.›</a:t>
            </a:fld>
            <a:endParaRPr lang="nl-NL"/>
          </a:p>
        </p:txBody>
      </p:sp>
    </p:spTree>
    <p:extLst>
      <p:ext uri="{BB962C8B-B14F-4D97-AF65-F5344CB8AC3E}">
        <p14:creationId xmlns:p14="http://schemas.microsoft.com/office/powerpoint/2010/main" val="4236372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409575" y="1233488"/>
            <a:ext cx="5922963" cy="3332162"/>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40427E-EA70-42A5-AEEE-086987748412}" type="slidenum">
              <a:rPr lang="nl-NL" smtClean="0"/>
              <a:t>1</a:t>
            </a:fld>
            <a:endParaRPr lang="nl-NL"/>
          </a:p>
        </p:txBody>
      </p:sp>
    </p:spTree>
    <p:extLst>
      <p:ext uri="{BB962C8B-B14F-4D97-AF65-F5344CB8AC3E}">
        <p14:creationId xmlns:p14="http://schemas.microsoft.com/office/powerpoint/2010/main" val="41826708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409575" y="1233488"/>
            <a:ext cx="5922963" cy="3332162"/>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40427E-EA70-42A5-AEEE-086987748412}" type="slidenum">
              <a:rPr lang="nl-NL" smtClean="0"/>
              <a:t>10</a:t>
            </a:fld>
            <a:endParaRPr lang="nl-NL"/>
          </a:p>
        </p:txBody>
      </p:sp>
    </p:spTree>
    <p:extLst>
      <p:ext uri="{BB962C8B-B14F-4D97-AF65-F5344CB8AC3E}">
        <p14:creationId xmlns:p14="http://schemas.microsoft.com/office/powerpoint/2010/main" val="4673673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409575" y="1233488"/>
            <a:ext cx="5922963" cy="3332162"/>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40427E-EA70-42A5-AEEE-086987748412}" type="slidenum">
              <a:rPr lang="nl-NL" smtClean="0"/>
              <a:t>11</a:t>
            </a:fld>
            <a:endParaRPr lang="nl-NL"/>
          </a:p>
        </p:txBody>
      </p:sp>
    </p:spTree>
    <p:extLst>
      <p:ext uri="{BB962C8B-B14F-4D97-AF65-F5344CB8AC3E}">
        <p14:creationId xmlns:p14="http://schemas.microsoft.com/office/powerpoint/2010/main" val="25798240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409575" y="1233488"/>
            <a:ext cx="5922963" cy="3332162"/>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40427E-EA70-42A5-AEEE-086987748412}" type="slidenum">
              <a:rPr lang="nl-NL" smtClean="0"/>
              <a:t>12</a:t>
            </a:fld>
            <a:endParaRPr lang="nl-NL"/>
          </a:p>
        </p:txBody>
      </p:sp>
    </p:spTree>
    <p:extLst>
      <p:ext uri="{BB962C8B-B14F-4D97-AF65-F5344CB8AC3E}">
        <p14:creationId xmlns:p14="http://schemas.microsoft.com/office/powerpoint/2010/main" val="18673162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409575" y="1233488"/>
            <a:ext cx="5922963" cy="3332162"/>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40427E-EA70-42A5-AEEE-086987748412}" type="slidenum">
              <a:rPr lang="nl-NL" smtClean="0"/>
              <a:t>13</a:t>
            </a:fld>
            <a:endParaRPr lang="nl-NL"/>
          </a:p>
        </p:txBody>
      </p:sp>
    </p:spTree>
    <p:extLst>
      <p:ext uri="{BB962C8B-B14F-4D97-AF65-F5344CB8AC3E}">
        <p14:creationId xmlns:p14="http://schemas.microsoft.com/office/powerpoint/2010/main" val="28766133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409575" y="1233488"/>
            <a:ext cx="5922963" cy="3332162"/>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40427E-EA70-42A5-AEEE-086987748412}" type="slidenum">
              <a:rPr lang="nl-NL" smtClean="0"/>
              <a:t>14</a:t>
            </a:fld>
            <a:endParaRPr lang="nl-NL"/>
          </a:p>
        </p:txBody>
      </p:sp>
    </p:spTree>
    <p:extLst>
      <p:ext uri="{BB962C8B-B14F-4D97-AF65-F5344CB8AC3E}">
        <p14:creationId xmlns:p14="http://schemas.microsoft.com/office/powerpoint/2010/main" val="9763660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409575" y="1233488"/>
            <a:ext cx="5922963" cy="3332162"/>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40427E-EA70-42A5-AEEE-086987748412}" type="slidenum">
              <a:rPr lang="nl-NL" smtClean="0"/>
              <a:t>15</a:t>
            </a:fld>
            <a:endParaRPr lang="nl-NL"/>
          </a:p>
        </p:txBody>
      </p:sp>
    </p:spTree>
    <p:extLst>
      <p:ext uri="{BB962C8B-B14F-4D97-AF65-F5344CB8AC3E}">
        <p14:creationId xmlns:p14="http://schemas.microsoft.com/office/powerpoint/2010/main" val="25024038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409575" y="1233488"/>
            <a:ext cx="5922963" cy="3332162"/>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40427E-EA70-42A5-AEEE-086987748412}" type="slidenum">
              <a:rPr lang="nl-NL" smtClean="0"/>
              <a:t>16</a:t>
            </a:fld>
            <a:endParaRPr lang="nl-NL"/>
          </a:p>
        </p:txBody>
      </p:sp>
    </p:spTree>
    <p:extLst>
      <p:ext uri="{BB962C8B-B14F-4D97-AF65-F5344CB8AC3E}">
        <p14:creationId xmlns:p14="http://schemas.microsoft.com/office/powerpoint/2010/main" val="24221730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409575" y="1233488"/>
            <a:ext cx="5922963" cy="3332162"/>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40427E-EA70-42A5-AEEE-086987748412}" type="slidenum">
              <a:rPr lang="nl-NL" smtClean="0"/>
              <a:t>17</a:t>
            </a:fld>
            <a:endParaRPr lang="nl-NL"/>
          </a:p>
        </p:txBody>
      </p:sp>
    </p:spTree>
    <p:extLst>
      <p:ext uri="{BB962C8B-B14F-4D97-AF65-F5344CB8AC3E}">
        <p14:creationId xmlns:p14="http://schemas.microsoft.com/office/powerpoint/2010/main" val="2153327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409575" y="1233488"/>
            <a:ext cx="5922963" cy="3332162"/>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40427E-EA70-42A5-AEEE-086987748412}" type="slidenum">
              <a:rPr lang="nl-NL" smtClean="0"/>
              <a:t>2</a:t>
            </a:fld>
            <a:endParaRPr lang="nl-NL"/>
          </a:p>
        </p:txBody>
      </p:sp>
    </p:spTree>
    <p:extLst>
      <p:ext uri="{BB962C8B-B14F-4D97-AF65-F5344CB8AC3E}">
        <p14:creationId xmlns:p14="http://schemas.microsoft.com/office/powerpoint/2010/main" val="2088120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409575" y="1233488"/>
            <a:ext cx="5922963" cy="3332162"/>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40427E-EA70-42A5-AEEE-086987748412}" type="slidenum">
              <a:rPr lang="nl-NL" smtClean="0"/>
              <a:t>3</a:t>
            </a:fld>
            <a:endParaRPr lang="nl-NL"/>
          </a:p>
        </p:txBody>
      </p:sp>
    </p:spTree>
    <p:extLst>
      <p:ext uri="{BB962C8B-B14F-4D97-AF65-F5344CB8AC3E}">
        <p14:creationId xmlns:p14="http://schemas.microsoft.com/office/powerpoint/2010/main" val="2055496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409575" y="1233488"/>
            <a:ext cx="5922963" cy="3332162"/>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40427E-EA70-42A5-AEEE-086987748412}" type="slidenum">
              <a:rPr lang="nl-NL" smtClean="0"/>
              <a:t>4</a:t>
            </a:fld>
            <a:endParaRPr lang="nl-NL"/>
          </a:p>
        </p:txBody>
      </p:sp>
    </p:spTree>
    <p:extLst>
      <p:ext uri="{BB962C8B-B14F-4D97-AF65-F5344CB8AC3E}">
        <p14:creationId xmlns:p14="http://schemas.microsoft.com/office/powerpoint/2010/main" val="2998321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409575" y="1233488"/>
            <a:ext cx="5922963" cy="3332162"/>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40427E-EA70-42A5-AEEE-086987748412}" type="slidenum">
              <a:rPr lang="nl-NL" smtClean="0"/>
              <a:t>5</a:t>
            </a:fld>
            <a:endParaRPr lang="nl-NL"/>
          </a:p>
        </p:txBody>
      </p:sp>
    </p:spTree>
    <p:extLst>
      <p:ext uri="{BB962C8B-B14F-4D97-AF65-F5344CB8AC3E}">
        <p14:creationId xmlns:p14="http://schemas.microsoft.com/office/powerpoint/2010/main" val="345073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409575" y="1233488"/>
            <a:ext cx="5922963" cy="3332162"/>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40427E-EA70-42A5-AEEE-086987748412}" type="slidenum">
              <a:rPr lang="nl-NL" smtClean="0"/>
              <a:t>6</a:t>
            </a:fld>
            <a:endParaRPr lang="nl-NL"/>
          </a:p>
        </p:txBody>
      </p:sp>
    </p:spTree>
    <p:extLst>
      <p:ext uri="{BB962C8B-B14F-4D97-AF65-F5344CB8AC3E}">
        <p14:creationId xmlns:p14="http://schemas.microsoft.com/office/powerpoint/2010/main" val="1204717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409575" y="1233488"/>
            <a:ext cx="5922963" cy="3332162"/>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40427E-EA70-42A5-AEEE-086987748412}" type="slidenum">
              <a:rPr lang="nl-NL" smtClean="0"/>
              <a:t>7</a:t>
            </a:fld>
            <a:endParaRPr lang="nl-NL"/>
          </a:p>
        </p:txBody>
      </p:sp>
    </p:spTree>
    <p:extLst>
      <p:ext uri="{BB962C8B-B14F-4D97-AF65-F5344CB8AC3E}">
        <p14:creationId xmlns:p14="http://schemas.microsoft.com/office/powerpoint/2010/main" val="3388999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409575" y="1233488"/>
            <a:ext cx="5922963" cy="3332162"/>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40427E-EA70-42A5-AEEE-086987748412}" type="slidenum">
              <a:rPr lang="nl-NL" smtClean="0"/>
              <a:t>8</a:t>
            </a:fld>
            <a:endParaRPr lang="nl-NL"/>
          </a:p>
        </p:txBody>
      </p:sp>
    </p:spTree>
    <p:extLst>
      <p:ext uri="{BB962C8B-B14F-4D97-AF65-F5344CB8AC3E}">
        <p14:creationId xmlns:p14="http://schemas.microsoft.com/office/powerpoint/2010/main" val="3127880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409575" y="1233488"/>
            <a:ext cx="5922963" cy="3332162"/>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BB40427E-EA70-42A5-AEEE-086987748412}" type="slidenum">
              <a:rPr lang="nl-NL" smtClean="0"/>
              <a:t>9</a:t>
            </a:fld>
            <a:endParaRPr lang="nl-NL"/>
          </a:p>
        </p:txBody>
      </p:sp>
    </p:spTree>
    <p:extLst>
      <p:ext uri="{BB962C8B-B14F-4D97-AF65-F5344CB8AC3E}">
        <p14:creationId xmlns:p14="http://schemas.microsoft.com/office/powerpoint/2010/main" val="1582923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D9226A1D-944F-44F2-B5A9-7D28629CBAA7}" type="datetimeFigureOut">
              <a:rPr lang="nl-NL" smtClean="0"/>
              <a:t>22-1-2018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9518092-F4DB-4127-8C40-F355CA549734}" type="slidenum">
              <a:rPr lang="nl-NL" smtClean="0"/>
              <a:t>‹nr.›</a:t>
            </a:fld>
            <a:endParaRPr lang="nl-NL"/>
          </a:p>
        </p:txBody>
      </p:sp>
    </p:spTree>
    <p:extLst>
      <p:ext uri="{BB962C8B-B14F-4D97-AF65-F5344CB8AC3E}">
        <p14:creationId xmlns:p14="http://schemas.microsoft.com/office/powerpoint/2010/main" val="374137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D9226A1D-944F-44F2-B5A9-7D28629CBAA7}" type="datetimeFigureOut">
              <a:rPr lang="nl-NL" smtClean="0"/>
              <a:t>22-1-2018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9518092-F4DB-4127-8C40-F355CA549734}" type="slidenum">
              <a:rPr lang="nl-NL" smtClean="0"/>
              <a:t>‹nr.›</a:t>
            </a:fld>
            <a:endParaRPr lang="nl-NL"/>
          </a:p>
        </p:txBody>
      </p:sp>
    </p:spTree>
    <p:extLst>
      <p:ext uri="{BB962C8B-B14F-4D97-AF65-F5344CB8AC3E}">
        <p14:creationId xmlns:p14="http://schemas.microsoft.com/office/powerpoint/2010/main" val="2197738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2"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2"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D9226A1D-944F-44F2-B5A9-7D28629CBAA7}" type="datetimeFigureOut">
              <a:rPr lang="nl-NL" smtClean="0"/>
              <a:t>22-1-2018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9518092-F4DB-4127-8C40-F355CA549734}" type="slidenum">
              <a:rPr lang="nl-NL" smtClean="0"/>
              <a:t>‹nr.›</a:t>
            </a:fld>
            <a:endParaRPr lang="nl-NL"/>
          </a:p>
        </p:txBody>
      </p:sp>
    </p:spTree>
    <p:extLst>
      <p:ext uri="{BB962C8B-B14F-4D97-AF65-F5344CB8AC3E}">
        <p14:creationId xmlns:p14="http://schemas.microsoft.com/office/powerpoint/2010/main" val="1167417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D9226A1D-944F-44F2-B5A9-7D28629CBAA7}" type="datetimeFigureOut">
              <a:rPr lang="nl-NL" smtClean="0"/>
              <a:t>22-1-2018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9518092-F4DB-4127-8C40-F355CA549734}" type="slidenum">
              <a:rPr lang="nl-NL" smtClean="0"/>
              <a:t>‹nr.›</a:t>
            </a:fld>
            <a:endParaRPr lang="nl-NL"/>
          </a:p>
        </p:txBody>
      </p:sp>
    </p:spTree>
    <p:extLst>
      <p:ext uri="{BB962C8B-B14F-4D97-AF65-F5344CB8AC3E}">
        <p14:creationId xmlns:p14="http://schemas.microsoft.com/office/powerpoint/2010/main" val="3790681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1" y="1709742"/>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D9226A1D-944F-44F2-B5A9-7D28629CBAA7}" type="datetimeFigureOut">
              <a:rPr lang="nl-NL" smtClean="0"/>
              <a:t>22-1-2018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9518092-F4DB-4127-8C40-F355CA549734}" type="slidenum">
              <a:rPr lang="nl-NL" smtClean="0"/>
              <a:t>‹nr.›</a:t>
            </a:fld>
            <a:endParaRPr lang="nl-NL"/>
          </a:p>
        </p:txBody>
      </p:sp>
    </p:spTree>
    <p:extLst>
      <p:ext uri="{BB962C8B-B14F-4D97-AF65-F5344CB8AC3E}">
        <p14:creationId xmlns:p14="http://schemas.microsoft.com/office/powerpoint/2010/main" val="3849295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D9226A1D-944F-44F2-B5A9-7D28629CBAA7}" type="datetimeFigureOut">
              <a:rPr lang="nl-NL" smtClean="0"/>
              <a:t>22-1-2018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9518092-F4DB-4127-8C40-F355CA549734}" type="slidenum">
              <a:rPr lang="nl-NL" smtClean="0"/>
              <a:t>‹nr.›</a:t>
            </a:fld>
            <a:endParaRPr lang="nl-NL"/>
          </a:p>
        </p:txBody>
      </p:sp>
    </p:spTree>
    <p:extLst>
      <p:ext uri="{BB962C8B-B14F-4D97-AF65-F5344CB8AC3E}">
        <p14:creationId xmlns:p14="http://schemas.microsoft.com/office/powerpoint/2010/main" val="304922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9"/>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9"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2"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D9226A1D-944F-44F2-B5A9-7D28629CBAA7}" type="datetimeFigureOut">
              <a:rPr lang="nl-NL" smtClean="0"/>
              <a:t>22-1-2018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49518092-F4DB-4127-8C40-F355CA549734}" type="slidenum">
              <a:rPr lang="nl-NL" smtClean="0"/>
              <a:t>‹nr.›</a:t>
            </a:fld>
            <a:endParaRPr lang="nl-NL"/>
          </a:p>
        </p:txBody>
      </p:sp>
    </p:spTree>
    <p:extLst>
      <p:ext uri="{BB962C8B-B14F-4D97-AF65-F5344CB8AC3E}">
        <p14:creationId xmlns:p14="http://schemas.microsoft.com/office/powerpoint/2010/main" val="521106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D9226A1D-944F-44F2-B5A9-7D28629CBAA7}" type="datetimeFigureOut">
              <a:rPr lang="nl-NL" smtClean="0"/>
              <a:t>22-1-2018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49518092-F4DB-4127-8C40-F355CA549734}" type="slidenum">
              <a:rPr lang="nl-NL" smtClean="0"/>
              <a:t>‹nr.›</a:t>
            </a:fld>
            <a:endParaRPr lang="nl-NL"/>
          </a:p>
        </p:txBody>
      </p:sp>
    </p:spTree>
    <p:extLst>
      <p:ext uri="{BB962C8B-B14F-4D97-AF65-F5344CB8AC3E}">
        <p14:creationId xmlns:p14="http://schemas.microsoft.com/office/powerpoint/2010/main" val="402240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9226A1D-944F-44F2-B5A9-7D28629CBAA7}" type="datetimeFigureOut">
              <a:rPr lang="nl-NL" smtClean="0"/>
              <a:t>22-1-2018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49518092-F4DB-4127-8C40-F355CA549734}" type="slidenum">
              <a:rPr lang="nl-NL" smtClean="0"/>
              <a:t>‹nr.›</a:t>
            </a:fld>
            <a:endParaRPr lang="nl-NL"/>
          </a:p>
        </p:txBody>
      </p:sp>
    </p:spTree>
    <p:extLst>
      <p:ext uri="{BB962C8B-B14F-4D97-AF65-F5344CB8AC3E}">
        <p14:creationId xmlns:p14="http://schemas.microsoft.com/office/powerpoint/2010/main" val="4148613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D9226A1D-944F-44F2-B5A9-7D28629CBAA7}" type="datetimeFigureOut">
              <a:rPr lang="nl-NL" smtClean="0"/>
              <a:t>22-1-2018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9518092-F4DB-4127-8C40-F355CA549734}" type="slidenum">
              <a:rPr lang="nl-NL" smtClean="0"/>
              <a:t>‹nr.›</a:t>
            </a:fld>
            <a:endParaRPr lang="nl-NL"/>
          </a:p>
        </p:txBody>
      </p:sp>
    </p:spTree>
    <p:extLst>
      <p:ext uri="{BB962C8B-B14F-4D97-AF65-F5344CB8AC3E}">
        <p14:creationId xmlns:p14="http://schemas.microsoft.com/office/powerpoint/2010/main" val="3150906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D9226A1D-944F-44F2-B5A9-7D28629CBAA7}" type="datetimeFigureOut">
              <a:rPr lang="nl-NL" smtClean="0"/>
              <a:t>22-1-2018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9518092-F4DB-4127-8C40-F355CA549734}" type="slidenum">
              <a:rPr lang="nl-NL" smtClean="0"/>
              <a:t>‹nr.›</a:t>
            </a:fld>
            <a:endParaRPr lang="nl-NL"/>
          </a:p>
        </p:txBody>
      </p:sp>
    </p:spTree>
    <p:extLst>
      <p:ext uri="{BB962C8B-B14F-4D97-AF65-F5344CB8AC3E}">
        <p14:creationId xmlns:p14="http://schemas.microsoft.com/office/powerpoint/2010/main" val="3596635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226A1D-944F-44F2-B5A9-7D28629CBAA7}" type="datetimeFigureOut">
              <a:rPr lang="nl-NL" smtClean="0"/>
              <a:t>22-1-2018</a:t>
            </a:fld>
            <a:endParaRPr lang="nl-NL"/>
          </a:p>
        </p:txBody>
      </p:sp>
      <p:sp>
        <p:nvSpPr>
          <p:cNvPr id="5" name="Tijdelijke aanduiding voor voettekst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518092-F4DB-4127-8C40-F355CA549734}" type="slidenum">
              <a:rPr lang="nl-NL" smtClean="0"/>
              <a:t>‹nr.›</a:t>
            </a:fld>
            <a:endParaRPr lang="nl-NL"/>
          </a:p>
        </p:txBody>
      </p:sp>
    </p:spTree>
    <p:extLst>
      <p:ext uri="{BB962C8B-B14F-4D97-AF65-F5344CB8AC3E}">
        <p14:creationId xmlns:p14="http://schemas.microsoft.com/office/powerpoint/2010/main" val="3821444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p:cNvPicPr>
            <a:picLocks noChangeAspect="1"/>
          </p:cNvPicPr>
          <p:nvPr/>
        </p:nvPicPr>
        <p:blipFill rotWithShape="1">
          <a:blip r:embed="rId3" cstate="print">
            <a:extLst>
              <a:ext uri="{28A0092B-C50C-407E-A947-70E740481C1C}">
                <a14:useLocalDpi xmlns:a14="http://schemas.microsoft.com/office/drawing/2010/main" val="0"/>
              </a:ext>
            </a:extLst>
          </a:blip>
          <a:srcRect l="-98" t="8157" r="-1082" b="29784"/>
          <a:stretch/>
        </p:blipFill>
        <p:spPr>
          <a:xfrm>
            <a:off x="-12031" y="9"/>
            <a:ext cx="12332369" cy="5041228"/>
          </a:xfrm>
          <a:prstGeom prst="rect">
            <a:avLst/>
          </a:prstGeom>
        </p:spPr>
      </p:pic>
      <p:sp>
        <p:nvSpPr>
          <p:cNvPr id="4" name="Rechthoek 3"/>
          <p:cNvSpPr/>
          <p:nvPr/>
        </p:nvSpPr>
        <p:spPr>
          <a:xfrm>
            <a:off x="5991727" y="4632157"/>
            <a:ext cx="5246635" cy="1954747"/>
          </a:xfrm>
          <a:prstGeom prst="rect">
            <a:avLst/>
          </a:prstGeom>
          <a:solidFill>
            <a:srgbClr val="33333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ekstvak 5"/>
          <p:cNvSpPr txBox="1"/>
          <p:nvPr/>
        </p:nvSpPr>
        <p:spPr>
          <a:xfrm>
            <a:off x="6183986" y="4847586"/>
            <a:ext cx="4911364" cy="2062103"/>
          </a:xfrm>
          <a:prstGeom prst="rect">
            <a:avLst/>
          </a:prstGeom>
          <a:noFill/>
        </p:spPr>
        <p:txBody>
          <a:bodyPr wrap="square" rtlCol="0">
            <a:spAutoFit/>
          </a:bodyPr>
          <a:lstStyle/>
          <a:p>
            <a:r>
              <a:rPr lang="nl-NL" sz="2000" dirty="0">
                <a:solidFill>
                  <a:schemeClr val="bg1"/>
                </a:solidFill>
                <a:latin typeface="Arial" panose="020B0604020202020204" pitchFamily="34" charset="0"/>
                <a:cs typeface="Arial" panose="020B0604020202020204" pitchFamily="34" charset="0"/>
              </a:rPr>
              <a:t>Lunchbijeenkomst</a:t>
            </a:r>
          </a:p>
          <a:p>
            <a:endParaRPr lang="nl-NL" sz="2000" dirty="0">
              <a:solidFill>
                <a:schemeClr val="bg1"/>
              </a:solidFill>
              <a:latin typeface="Arial" panose="020B0604020202020204" pitchFamily="34" charset="0"/>
              <a:cs typeface="Arial" panose="020B0604020202020204" pitchFamily="34" charset="0"/>
            </a:endParaRPr>
          </a:p>
          <a:p>
            <a:r>
              <a:rPr lang="nl-NL" sz="2000" dirty="0">
                <a:solidFill>
                  <a:schemeClr val="bg1"/>
                </a:solidFill>
                <a:latin typeface="Arial" panose="020B0604020202020204" pitchFamily="34" charset="0"/>
                <a:cs typeface="Arial" panose="020B0604020202020204" pitchFamily="34" charset="0"/>
              </a:rPr>
              <a:t>Arbeidsovereenkomsten voor bepaalde tijd</a:t>
            </a:r>
          </a:p>
          <a:p>
            <a:endParaRPr lang="nl-NL" sz="1600" dirty="0">
              <a:solidFill>
                <a:schemeClr val="bg1"/>
              </a:solidFill>
              <a:latin typeface="Arial" panose="020B0604020202020204" pitchFamily="34" charset="0"/>
              <a:cs typeface="Arial" panose="020B0604020202020204" pitchFamily="34" charset="0"/>
            </a:endParaRPr>
          </a:p>
          <a:p>
            <a:r>
              <a:rPr lang="nl-NL" sz="1600" dirty="0">
                <a:solidFill>
                  <a:schemeClr val="bg1"/>
                </a:solidFill>
                <a:latin typeface="Arial" panose="020B0604020202020204" pitchFamily="34" charset="0"/>
                <a:cs typeface="Arial" panose="020B0604020202020204" pitchFamily="34" charset="0"/>
              </a:rPr>
              <a:t>mr. René Luinstra </a:t>
            </a:r>
          </a:p>
          <a:p>
            <a:endParaRPr lang="nl-NL" sz="1600" dirty="0">
              <a:solidFill>
                <a:schemeClr val="bg1"/>
              </a:solidFill>
              <a:latin typeface="Arial" panose="020B0604020202020204" pitchFamily="34" charset="0"/>
              <a:cs typeface="Arial" panose="020B0604020202020204" pitchFamily="34" charset="0"/>
            </a:endParaRPr>
          </a:p>
        </p:txBody>
      </p:sp>
      <p:pic>
        <p:nvPicPr>
          <p:cNvPr id="7" name="Afbeelding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3770" y="5830903"/>
            <a:ext cx="2012967" cy="756000"/>
          </a:xfrm>
          <a:prstGeom prst="rect">
            <a:avLst/>
          </a:prstGeom>
        </p:spPr>
      </p:pic>
      <p:sp>
        <p:nvSpPr>
          <p:cNvPr id="8" name="Rechthoek 7"/>
          <p:cNvSpPr/>
          <p:nvPr/>
        </p:nvSpPr>
        <p:spPr>
          <a:xfrm>
            <a:off x="6442915" y="4632162"/>
            <a:ext cx="1274303" cy="45719"/>
          </a:xfrm>
          <a:prstGeom prst="rect">
            <a:avLst/>
          </a:prstGeom>
          <a:solidFill>
            <a:srgbClr val="D52B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526956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673768" y="1394163"/>
            <a:ext cx="9914021" cy="3739485"/>
          </a:xfrm>
          <a:prstGeom prst="rect">
            <a:avLst/>
          </a:prstGeom>
          <a:noFill/>
        </p:spPr>
        <p:txBody>
          <a:bodyPr wrap="square" rtlCol="0">
            <a:spAutoFit/>
          </a:bodyPr>
          <a:lstStyle/>
          <a:p>
            <a:pPr marL="285750" indent="-285750">
              <a:lnSpc>
                <a:spcPct val="150000"/>
              </a:lnSpc>
              <a:buClr>
                <a:srgbClr val="D52B1E"/>
              </a:buClr>
              <a:buFont typeface="Wingdings" panose="05000000000000000000" pitchFamily="2" charset="2"/>
              <a:buChar char="v"/>
            </a:pPr>
            <a:endParaRPr lang="nl-NL" dirty="0">
              <a:latin typeface="Arial" panose="020B0604020202020204" pitchFamily="34" charset="0"/>
              <a:cs typeface="Arial" panose="020B0604020202020204" pitchFamily="34" charset="0"/>
            </a:endParaRPr>
          </a:p>
          <a:p>
            <a:pPr marL="285750" indent="-285750">
              <a:lnSpc>
                <a:spcPct val="150000"/>
              </a:lnSpc>
              <a:buClr>
                <a:srgbClr val="D52B1E"/>
              </a:buClr>
              <a:buFont typeface="Wingdings" panose="05000000000000000000" pitchFamily="2" charset="2"/>
              <a:buChar char="v"/>
            </a:pPr>
            <a:r>
              <a:rPr lang="nl-NL" sz="2000" dirty="0">
                <a:latin typeface="Arial" panose="020B0604020202020204" pitchFamily="34" charset="0"/>
                <a:cs typeface="Arial" panose="020B0604020202020204" pitchFamily="34" charset="0"/>
              </a:rPr>
              <a:t>Bij cao afwijken was onbeperkt, maar wordt ex lid 5:</a:t>
            </a:r>
          </a:p>
          <a:p>
            <a:pPr marL="715963" indent="-449263">
              <a:lnSpc>
                <a:spcPct val="150000"/>
              </a:lnSpc>
              <a:buClr>
                <a:srgbClr val="D52B1E"/>
              </a:buClr>
              <a:buFont typeface="Wingdings" panose="05000000000000000000" pitchFamily="2" charset="2"/>
              <a:buChar char="§"/>
            </a:pPr>
            <a:r>
              <a:rPr lang="nl-NL" sz="2000" dirty="0">
                <a:latin typeface="Arial" panose="020B0604020202020204" pitchFamily="34" charset="0"/>
                <a:cs typeface="Arial" panose="020B0604020202020204" pitchFamily="34" charset="0"/>
              </a:rPr>
              <a:t>6 arbeidsovereenkomsten</a:t>
            </a:r>
          </a:p>
          <a:p>
            <a:pPr marL="715963" indent="-449263">
              <a:lnSpc>
                <a:spcPct val="150000"/>
              </a:lnSpc>
              <a:buClr>
                <a:srgbClr val="D52B1E"/>
              </a:buClr>
              <a:buFont typeface="Wingdings" panose="05000000000000000000" pitchFamily="2" charset="2"/>
              <a:buChar char="§"/>
            </a:pPr>
            <a:r>
              <a:rPr lang="nl-NL" sz="2000" dirty="0">
                <a:latin typeface="Arial" panose="020B0604020202020204" pitchFamily="34" charset="0"/>
                <a:cs typeface="Arial" panose="020B0604020202020204" pitchFamily="34" charset="0"/>
              </a:rPr>
              <a:t>4 jaar</a:t>
            </a:r>
          </a:p>
          <a:p>
            <a:pPr marL="715963" indent="-449263">
              <a:lnSpc>
                <a:spcPct val="150000"/>
              </a:lnSpc>
              <a:buClr>
                <a:srgbClr val="D52B1E"/>
              </a:buClr>
              <a:buFont typeface="Wingdings" panose="05000000000000000000" pitchFamily="2" charset="2"/>
              <a:buChar char="§"/>
            </a:pPr>
            <a:r>
              <a:rPr lang="nl-NL" sz="2000" dirty="0">
                <a:latin typeface="Arial" panose="020B0604020202020204" pitchFamily="34" charset="0"/>
                <a:cs typeface="Arial" panose="020B0604020202020204" pitchFamily="34" charset="0"/>
              </a:rPr>
              <a:t>6 maanden tussenpoos blijft in stand:</a:t>
            </a:r>
          </a:p>
          <a:p>
            <a:pPr marL="715963" indent="-449263">
              <a:lnSpc>
                <a:spcPct val="150000"/>
              </a:lnSpc>
              <a:buClr>
                <a:srgbClr val="D52B1E"/>
              </a:buClr>
              <a:buFont typeface="Wingdings" panose="05000000000000000000" pitchFamily="2" charset="2"/>
              <a:buChar char="Ø"/>
            </a:pPr>
            <a:r>
              <a:rPr lang="nl-NL" sz="2000" dirty="0">
                <a:latin typeface="Arial" panose="020B0604020202020204" pitchFamily="34" charset="0"/>
                <a:cs typeface="Arial" panose="020B0604020202020204" pitchFamily="34" charset="0"/>
              </a:rPr>
              <a:t>Bij uitzendovereenkomsten, sub a, of</a:t>
            </a:r>
          </a:p>
          <a:p>
            <a:pPr marL="715963" indent="-449263">
              <a:lnSpc>
                <a:spcPct val="150000"/>
              </a:lnSpc>
              <a:buClr>
                <a:srgbClr val="D52B1E"/>
              </a:buClr>
              <a:buFont typeface="Wingdings" panose="05000000000000000000" pitchFamily="2" charset="2"/>
              <a:buChar char="Ø"/>
            </a:pPr>
            <a:r>
              <a:rPr lang="nl-NL" sz="2000" dirty="0">
                <a:latin typeface="Arial" panose="020B0604020202020204" pitchFamily="34" charset="0"/>
                <a:cs typeface="Arial" panose="020B0604020202020204" pitchFamily="34" charset="0"/>
              </a:rPr>
              <a:t>Als de intrinsieke aard van de bedrijfsvoering de verlenging of verhoging vereist </a:t>
            </a:r>
          </a:p>
          <a:p>
            <a:pPr>
              <a:lnSpc>
                <a:spcPct val="150000"/>
              </a:lnSpc>
              <a:buClr>
                <a:srgbClr val="D52B1E"/>
              </a:buClr>
            </a:pPr>
            <a:endParaRPr lang="nl-NL" sz="2000" dirty="0">
              <a:latin typeface="Arial" panose="020B0604020202020204" pitchFamily="34" charset="0"/>
              <a:cs typeface="Arial" panose="020B0604020202020204" pitchFamily="34" charset="0"/>
            </a:endParaRPr>
          </a:p>
        </p:txBody>
      </p:sp>
      <p:sp>
        <p:nvSpPr>
          <p:cNvPr id="4" name="Rechthoek 3"/>
          <p:cNvSpPr/>
          <p:nvPr/>
        </p:nvSpPr>
        <p:spPr>
          <a:xfrm>
            <a:off x="0" y="5518485"/>
            <a:ext cx="12192000" cy="1339516"/>
          </a:xfrm>
          <a:prstGeom prst="rect">
            <a:avLst/>
          </a:prstGeom>
          <a:solidFill>
            <a:srgbClr val="EEEEEE"/>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solidFill>
                <a:srgbClr val="EEEEEE"/>
              </a:solidFill>
            </a:endParaRPr>
          </a:p>
        </p:txBody>
      </p:sp>
      <p:sp>
        <p:nvSpPr>
          <p:cNvPr id="5" name="Rechthoek 4"/>
          <p:cNvSpPr/>
          <p:nvPr/>
        </p:nvSpPr>
        <p:spPr>
          <a:xfrm>
            <a:off x="673769" y="5518486"/>
            <a:ext cx="1274303" cy="45719"/>
          </a:xfrm>
          <a:prstGeom prst="rect">
            <a:avLst/>
          </a:prstGeom>
          <a:solidFill>
            <a:srgbClr val="D52B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0" y="323854"/>
            <a:ext cx="12192000" cy="954107"/>
          </a:xfrm>
          <a:prstGeom prst="rect">
            <a:avLst/>
          </a:prstGeom>
          <a:noFill/>
        </p:spPr>
        <p:txBody>
          <a:bodyPr wrap="square" rtlCol="0">
            <a:spAutoFit/>
          </a:bodyPr>
          <a:lstStyle/>
          <a:p>
            <a:pPr algn="ctr"/>
            <a:r>
              <a:rPr lang="nl-NL" sz="2800" b="1" dirty="0">
                <a:latin typeface="Arial" panose="020B0604020202020204" pitchFamily="34" charset="0"/>
                <a:cs typeface="Arial" panose="020B0604020202020204" pitchFamily="34" charset="0"/>
              </a:rPr>
              <a:t>Ketenregeling ex art. 7:668a BW: </a:t>
            </a:r>
          </a:p>
          <a:p>
            <a:pPr algn="ctr"/>
            <a:r>
              <a:rPr lang="nl-NL" sz="2800" b="1" dirty="0">
                <a:latin typeface="Arial" panose="020B0604020202020204" pitchFamily="34" charset="0"/>
                <a:cs typeface="Arial" panose="020B0604020202020204" pitchFamily="34" charset="0"/>
              </a:rPr>
              <a:t>Afwijkingsmogelijkheden cao</a:t>
            </a:r>
          </a:p>
        </p:txBody>
      </p:sp>
      <p:pic>
        <p:nvPicPr>
          <p:cNvPr id="11" name="Afbeelding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770" y="5830903"/>
            <a:ext cx="2012967" cy="756000"/>
          </a:xfrm>
          <a:prstGeom prst="rect">
            <a:avLst/>
          </a:prstGeom>
        </p:spPr>
      </p:pic>
      <p:sp>
        <p:nvSpPr>
          <p:cNvPr id="15" name="Rechthoek 14"/>
          <p:cNvSpPr/>
          <p:nvPr/>
        </p:nvSpPr>
        <p:spPr>
          <a:xfrm flipV="1">
            <a:off x="5598708" y="1306808"/>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6" name="Rechthoek 15"/>
          <p:cNvSpPr/>
          <p:nvPr/>
        </p:nvSpPr>
        <p:spPr>
          <a:xfrm flipV="1">
            <a:off x="6212297" y="1306381"/>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7" name="Rechthoek 16"/>
          <p:cNvSpPr/>
          <p:nvPr/>
        </p:nvSpPr>
        <p:spPr>
          <a:xfrm rot="2700000">
            <a:off x="6117151" y="1273561"/>
            <a:ext cx="72000" cy="72000"/>
          </a:xfrm>
          <a:prstGeom prst="rect">
            <a:avLst/>
          </a:prstGeom>
          <a:no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p:cNvSpPr txBox="1"/>
          <p:nvPr/>
        </p:nvSpPr>
        <p:spPr>
          <a:xfrm>
            <a:off x="9601210" y="6313829"/>
            <a:ext cx="2057399" cy="307777"/>
          </a:xfrm>
          <a:prstGeom prst="rect">
            <a:avLst/>
          </a:prstGeom>
          <a:noFill/>
        </p:spPr>
        <p:txBody>
          <a:bodyPr wrap="square" rtlCol="0">
            <a:spAutoFit/>
          </a:bodyPr>
          <a:lstStyle/>
          <a:p>
            <a:r>
              <a:rPr lang="nl-NL" sz="1400" b="1" dirty="0">
                <a:solidFill>
                  <a:srgbClr val="D52B1E"/>
                </a:solidFill>
                <a:latin typeface="Arial" panose="020B0604020202020204" pitchFamily="34" charset="0"/>
                <a:cs typeface="Arial" panose="020B0604020202020204" pitchFamily="34" charset="0"/>
              </a:rPr>
              <a:t>www.dehaanlaw.nl</a:t>
            </a:r>
          </a:p>
        </p:txBody>
      </p:sp>
    </p:spTree>
    <p:extLst>
      <p:ext uri="{BB962C8B-B14F-4D97-AF65-F5344CB8AC3E}">
        <p14:creationId xmlns:p14="http://schemas.microsoft.com/office/powerpoint/2010/main" val="2691798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673768" y="1410646"/>
            <a:ext cx="9914021" cy="3785652"/>
          </a:xfrm>
          <a:prstGeom prst="rect">
            <a:avLst/>
          </a:prstGeom>
          <a:noFill/>
        </p:spPr>
        <p:txBody>
          <a:bodyPr wrap="square" rtlCol="0">
            <a:spAutoFit/>
          </a:bodyPr>
          <a:lstStyle/>
          <a:p>
            <a:pPr marL="285750" indent="-285750">
              <a:lnSpc>
                <a:spcPct val="150000"/>
              </a:lnSpc>
              <a:buClr>
                <a:srgbClr val="D52B1E"/>
              </a:buClr>
              <a:buFont typeface="Wingdings" panose="05000000000000000000" pitchFamily="2" charset="2"/>
              <a:buChar char="v"/>
            </a:pPr>
            <a:r>
              <a:rPr lang="nl-NL" sz="2400" dirty="0">
                <a:latin typeface="Arial" pitchFamily="34" charset="0"/>
                <a:cs typeface="Arial" pitchFamily="34" charset="0"/>
              </a:rPr>
              <a:t>Art. 7:668a BW is bedoeld om zogenoemde (Campina) draaideurconstructies – inlener / uitlener – te ondervangen</a:t>
            </a:r>
          </a:p>
          <a:p>
            <a:pPr>
              <a:lnSpc>
                <a:spcPct val="150000"/>
              </a:lnSpc>
              <a:buClr>
                <a:srgbClr val="D52B1E"/>
              </a:buClr>
            </a:pPr>
            <a:endParaRPr lang="nl-NL" sz="2400" dirty="0">
              <a:latin typeface="Arial" pitchFamily="34" charset="0"/>
              <a:cs typeface="Arial" pitchFamily="34" charset="0"/>
            </a:endParaRPr>
          </a:p>
          <a:p>
            <a:pPr marL="285750" indent="-285750">
              <a:lnSpc>
                <a:spcPct val="150000"/>
              </a:lnSpc>
              <a:buClr>
                <a:srgbClr val="D52B1E"/>
              </a:buClr>
              <a:buFont typeface="Wingdings" panose="05000000000000000000" pitchFamily="2" charset="2"/>
              <a:buChar char="v"/>
            </a:pPr>
            <a:r>
              <a:rPr lang="nl-NL" sz="2400" dirty="0">
                <a:latin typeface="Arial" pitchFamily="34" charset="0"/>
                <a:cs typeface="Arial" pitchFamily="34" charset="0"/>
              </a:rPr>
              <a:t>Vooral gericht op misbruiksituaties, maar niet alleen daarvoor bedoeld, zo blijkt uit wetsgeschiedenis</a:t>
            </a:r>
          </a:p>
          <a:p>
            <a:pPr marL="896938" indent="-534988">
              <a:lnSpc>
                <a:spcPct val="150000"/>
              </a:lnSpc>
              <a:buClr>
                <a:srgbClr val="D52B1E"/>
              </a:buClr>
              <a:buFont typeface="Wingdings" panose="05000000000000000000" pitchFamily="2" charset="2"/>
              <a:buChar char="§"/>
            </a:pPr>
            <a:r>
              <a:rPr lang="nl-NL" sz="2000" dirty="0">
                <a:latin typeface="Arial" pitchFamily="34" charset="0"/>
                <a:cs typeface="Arial" pitchFamily="34" charset="0"/>
              </a:rPr>
              <a:t>Bedrijfsovernames</a:t>
            </a:r>
          </a:p>
          <a:p>
            <a:pPr marL="896938" indent="-534988">
              <a:lnSpc>
                <a:spcPct val="150000"/>
              </a:lnSpc>
              <a:buClr>
                <a:srgbClr val="D52B1E"/>
              </a:buClr>
              <a:buFont typeface="Wingdings" panose="05000000000000000000" pitchFamily="2" charset="2"/>
              <a:buChar char="§"/>
            </a:pPr>
            <a:r>
              <a:rPr lang="nl-NL" sz="2000" dirty="0">
                <a:latin typeface="Arial" pitchFamily="34" charset="0"/>
                <a:cs typeface="Arial" pitchFamily="34" charset="0"/>
              </a:rPr>
              <a:t>Verschillende organisatorische of juridische eenheden</a:t>
            </a:r>
          </a:p>
        </p:txBody>
      </p:sp>
      <p:sp>
        <p:nvSpPr>
          <p:cNvPr id="4" name="Rechthoek 3"/>
          <p:cNvSpPr/>
          <p:nvPr/>
        </p:nvSpPr>
        <p:spPr>
          <a:xfrm>
            <a:off x="0" y="5518485"/>
            <a:ext cx="12192000" cy="1339516"/>
          </a:xfrm>
          <a:prstGeom prst="rect">
            <a:avLst/>
          </a:prstGeom>
          <a:solidFill>
            <a:srgbClr val="EEEEEE"/>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solidFill>
                <a:srgbClr val="EEEEEE"/>
              </a:solidFill>
            </a:endParaRPr>
          </a:p>
        </p:txBody>
      </p:sp>
      <p:sp>
        <p:nvSpPr>
          <p:cNvPr id="5" name="Rechthoek 4"/>
          <p:cNvSpPr/>
          <p:nvPr/>
        </p:nvSpPr>
        <p:spPr>
          <a:xfrm>
            <a:off x="673769" y="5518486"/>
            <a:ext cx="1274303" cy="45719"/>
          </a:xfrm>
          <a:prstGeom prst="rect">
            <a:avLst/>
          </a:prstGeom>
          <a:solidFill>
            <a:srgbClr val="D52B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0" y="323854"/>
            <a:ext cx="12192000" cy="523220"/>
          </a:xfrm>
          <a:prstGeom prst="rect">
            <a:avLst/>
          </a:prstGeom>
          <a:noFill/>
        </p:spPr>
        <p:txBody>
          <a:bodyPr wrap="square" rtlCol="0">
            <a:spAutoFit/>
          </a:bodyPr>
          <a:lstStyle/>
          <a:p>
            <a:pPr algn="ctr"/>
            <a:r>
              <a:rPr lang="nl-NL" sz="2800" b="1" dirty="0">
                <a:latin typeface="Arial" panose="020B0604020202020204" pitchFamily="34" charset="0"/>
                <a:cs typeface="Arial" panose="020B0604020202020204" pitchFamily="34" charset="0"/>
              </a:rPr>
              <a:t>Opvolgend werkgeverschap ex art. 7:668a BW</a:t>
            </a:r>
          </a:p>
        </p:txBody>
      </p:sp>
      <p:pic>
        <p:nvPicPr>
          <p:cNvPr id="11" name="Afbeelding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770" y="5830903"/>
            <a:ext cx="2012967" cy="756000"/>
          </a:xfrm>
          <a:prstGeom prst="rect">
            <a:avLst/>
          </a:prstGeom>
        </p:spPr>
      </p:pic>
      <p:sp>
        <p:nvSpPr>
          <p:cNvPr id="15" name="Rechthoek 14"/>
          <p:cNvSpPr/>
          <p:nvPr/>
        </p:nvSpPr>
        <p:spPr>
          <a:xfrm flipV="1">
            <a:off x="5598708" y="1306808"/>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6" name="Rechthoek 15"/>
          <p:cNvSpPr/>
          <p:nvPr/>
        </p:nvSpPr>
        <p:spPr>
          <a:xfrm flipV="1">
            <a:off x="6212297" y="1306381"/>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7" name="Rechthoek 16"/>
          <p:cNvSpPr/>
          <p:nvPr/>
        </p:nvSpPr>
        <p:spPr>
          <a:xfrm rot="2700000">
            <a:off x="6117151" y="1273561"/>
            <a:ext cx="72000" cy="72000"/>
          </a:xfrm>
          <a:prstGeom prst="rect">
            <a:avLst/>
          </a:prstGeom>
          <a:no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p:cNvSpPr txBox="1"/>
          <p:nvPr/>
        </p:nvSpPr>
        <p:spPr>
          <a:xfrm>
            <a:off x="9601210" y="6313829"/>
            <a:ext cx="2057399" cy="307777"/>
          </a:xfrm>
          <a:prstGeom prst="rect">
            <a:avLst/>
          </a:prstGeom>
          <a:noFill/>
        </p:spPr>
        <p:txBody>
          <a:bodyPr wrap="square" rtlCol="0">
            <a:spAutoFit/>
          </a:bodyPr>
          <a:lstStyle/>
          <a:p>
            <a:r>
              <a:rPr lang="nl-NL" sz="1400" b="1" dirty="0">
                <a:solidFill>
                  <a:srgbClr val="D52B1E"/>
                </a:solidFill>
                <a:latin typeface="Arial" panose="020B0604020202020204" pitchFamily="34" charset="0"/>
                <a:cs typeface="Arial" panose="020B0604020202020204" pitchFamily="34" charset="0"/>
              </a:rPr>
              <a:t>www.dehaanlaw.nl</a:t>
            </a:r>
          </a:p>
        </p:txBody>
      </p:sp>
    </p:spTree>
    <p:extLst>
      <p:ext uri="{BB962C8B-B14F-4D97-AF65-F5344CB8AC3E}">
        <p14:creationId xmlns:p14="http://schemas.microsoft.com/office/powerpoint/2010/main" val="3425691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673768" y="1394165"/>
            <a:ext cx="9914021" cy="3780522"/>
          </a:xfrm>
          <a:prstGeom prst="rect">
            <a:avLst/>
          </a:prstGeom>
          <a:noFill/>
        </p:spPr>
        <p:txBody>
          <a:bodyPr wrap="square" rtlCol="0">
            <a:spAutoFit/>
          </a:bodyPr>
          <a:lstStyle/>
          <a:p>
            <a:pPr marL="285750" indent="-285750" algn="just">
              <a:lnSpc>
                <a:spcPct val="150000"/>
              </a:lnSpc>
              <a:buClr>
                <a:srgbClr val="D52B1E"/>
              </a:buClr>
              <a:buFont typeface="Wingdings" panose="05000000000000000000" pitchFamily="2" charset="2"/>
              <a:buChar char="v"/>
            </a:pPr>
            <a:endParaRPr lang="nl-NL" dirty="0">
              <a:latin typeface="Arial" pitchFamily="34" charset="0"/>
              <a:cs typeface="Arial" pitchFamily="34" charset="0"/>
            </a:endParaRPr>
          </a:p>
          <a:p>
            <a:pPr marL="285750" indent="-285750" algn="just">
              <a:lnSpc>
                <a:spcPct val="150000"/>
              </a:lnSpc>
              <a:buClr>
                <a:srgbClr val="D52B1E"/>
              </a:buClr>
              <a:buFont typeface="Wingdings" panose="05000000000000000000" pitchFamily="2" charset="2"/>
              <a:buChar char="v"/>
            </a:pPr>
            <a:r>
              <a:rPr lang="nl-NL" dirty="0">
                <a:latin typeface="Arial" pitchFamily="34" charset="0"/>
                <a:cs typeface="Arial" pitchFamily="34" charset="0"/>
              </a:rPr>
              <a:t>Uiterlijk één maand voor het einde aanzeggen (lid 1)</a:t>
            </a:r>
          </a:p>
          <a:p>
            <a:pPr marL="285750" indent="-285750" algn="just">
              <a:lnSpc>
                <a:spcPct val="150000"/>
              </a:lnSpc>
              <a:buClr>
                <a:srgbClr val="D52B1E"/>
              </a:buClr>
              <a:buFont typeface="Wingdings" panose="05000000000000000000" pitchFamily="2" charset="2"/>
              <a:buChar char="v"/>
            </a:pPr>
            <a:r>
              <a:rPr lang="nl-NL" dirty="0">
                <a:latin typeface="Arial" pitchFamily="34" charset="0"/>
                <a:cs typeface="Arial" pitchFamily="34" charset="0"/>
              </a:rPr>
              <a:t>Geen aanzegverplichting als de duur niet op een kalenderdatum is bepaald, of in geval van een uitzendbeding (lid 2, sub a)</a:t>
            </a:r>
          </a:p>
          <a:p>
            <a:pPr marL="285750" indent="-285750" algn="just">
              <a:lnSpc>
                <a:spcPct val="150000"/>
              </a:lnSpc>
              <a:buClr>
                <a:srgbClr val="D52B1E"/>
              </a:buClr>
              <a:buFont typeface="Wingdings" panose="05000000000000000000" pitchFamily="2" charset="2"/>
              <a:buChar char="v"/>
            </a:pPr>
            <a:r>
              <a:rPr lang="nl-NL" dirty="0">
                <a:latin typeface="Arial" pitchFamily="34" charset="0"/>
                <a:cs typeface="Arial" pitchFamily="34" charset="0"/>
              </a:rPr>
              <a:t>Geen aanzegverplichting bij een arbeidsovereenkomst voor minder dan 6 maanden! </a:t>
            </a:r>
          </a:p>
          <a:p>
            <a:pPr algn="just">
              <a:lnSpc>
                <a:spcPct val="150000"/>
              </a:lnSpc>
              <a:buClr>
                <a:srgbClr val="D52B1E"/>
              </a:buClr>
              <a:tabLst>
                <a:tab pos="266700" algn="l"/>
              </a:tabLst>
            </a:pPr>
            <a:r>
              <a:rPr lang="nl-NL" dirty="0">
                <a:latin typeface="Arial" pitchFamily="34" charset="0"/>
                <a:cs typeface="Arial" pitchFamily="34" charset="0"/>
              </a:rPr>
              <a:t>	(lid 2, sub b)</a:t>
            </a:r>
          </a:p>
          <a:p>
            <a:pPr marL="285750" indent="-285750" algn="just">
              <a:lnSpc>
                <a:spcPct val="150000"/>
              </a:lnSpc>
              <a:buClr>
                <a:srgbClr val="D52B1E"/>
              </a:buClr>
              <a:buFont typeface="Wingdings" panose="05000000000000000000" pitchFamily="2" charset="2"/>
              <a:buChar char="v"/>
            </a:pPr>
            <a:r>
              <a:rPr lang="nl-NL" dirty="0">
                <a:latin typeface="Arial" pitchFamily="34" charset="0"/>
                <a:cs typeface="Arial" pitchFamily="34" charset="0"/>
              </a:rPr>
              <a:t>Ook geen aanzegplicht bij tussentijds opzegbeding (De Wolff, TRA 2014/25)</a:t>
            </a:r>
          </a:p>
          <a:p>
            <a:pPr marL="285750" indent="-285750" algn="just">
              <a:lnSpc>
                <a:spcPct val="150000"/>
              </a:lnSpc>
              <a:buClr>
                <a:srgbClr val="D52B1E"/>
              </a:buClr>
              <a:buFont typeface="Wingdings" panose="05000000000000000000" pitchFamily="2" charset="2"/>
              <a:buChar char="v"/>
            </a:pPr>
            <a:r>
              <a:rPr lang="nl-NL" dirty="0">
                <a:latin typeface="Arial" pitchFamily="34" charset="0"/>
                <a:cs typeface="Arial" pitchFamily="34" charset="0"/>
              </a:rPr>
              <a:t>Vergoeding van één maand of naar rato bij te laat aanzeggen (lid 3), tenzij betalingsonmacht (</a:t>
            </a:r>
            <a:r>
              <a:rPr lang="nl-NL" dirty="0" err="1">
                <a:latin typeface="Arial" pitchFamily="34" charset="0"/>
                <a:cs typeface="Arial" pitchFamily="34" charset="0"/>
              </a:rPr>
              <a:t>MvT</a:t>
            </a:r>
            <a:r>
              <a:rPr lang="nl-NL" dirty="0">
                <a:latin typeface="Arial" pitchFamily="34" charset="0"/>
                <a:cs typeface="Arial" pitchFamily="34" charset="0"/>
              </a:rPr>
              <a:t>, p. 94)</a:t>
            </a:r>
          </a:p>
        </p:txBody>
      </p:sp>
      <p:sp>
        <p:nvSpPr>
          <p:cNvPr id="4" name="Rechthoek 3"/>
          <p:cNvSpPr/>
          <p:nvPr/>
        </p:nvSpPr>
        <p:spPr>
          <a:xfrm>
            <a:off x="0" y="5518485"/>
            <a:ext cx="12192000" cy="1339516"/>
          </a:xfrm>
          <a:prstGeom prst="rect">
            <a:avLst/>
          </a:prstGeom>
          <a:solidFill>
            <a:srgbClr val="EEEEEE"/>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solidFill>
                <a:srgbClr val="EEEEEE"/>
              </a:solidFill>
            </a:endParaRPr>
          </a:p>
        </p:txBody>
      </p:sp>
      <p:sp>
        <p:nvSpPr>
          <p:cNvPr id="5" name="Rechthoek 4"/>
          <p:cNvSpPr/>
          <p:nvPr/>
        </p:nvSpPr>
        <p:spPr>
          <a:xfrm>
            <a:off x="673769" y="5518486"/>
            <a:ext cx="1274303" cy="45719"/>
          </a:xfrm>
          <a:prstGeom prst="rect">
            <a:avLst/>
          </a:prstGeom>
          <a:solidFill>
            <a:srgbClr val="D52B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0" y="323853"/>
            <a:ext cx="12192000" cy="954107"/>
          </a:xfrm>
          <a:prstGeom prst="rect">
            <a:avLst/>
          </a:prstGeom>
          <a:noFill/>
        </p:spPr>
        <p:txBody>
          <a:bodyPr wrap="square" rtlCol="0">
            <a:spAutoFit/>
          </a:bodyPr>
          <a:lstStyle/>
          <a:p>
            <a:pPr algn="ctr"/>
            <a:r>
              <a:rPr lang="nl-NL" sz="2800" b="1" dirty="0">
                <a:latin typeface="Arial" panose="020B0604020202020204" pitchFamily="34" charset="0"/>
                <a:cs typeface="Arial" panose="020B0604020202020204" pitchFamily="34" charset="0"/>
              </a:rPr>
              <a:t>Aanzegverplichting ex art. 7:668 BW</a:t>
            </a:r>
          </a:p>
          <a:p>
            <a:pPr algn="ctr"/>
            <a:r>
              <a:rPr lang="nl-NL" sz="2800" b="1" dirty="0">
                <a:latin typeface="Arial" panose="020B0604020202020204" pitchFamily="34" charset="0"/>
                <a:cs typeface="Arial" panose="020B0604020202020204" pitchFamily="34" charset="0"/>
              </a:rPr>
              <a:t>(in werking sinds 1 januari 2015)</a:t>
            </a:r>
          </a:p>
        </p:txBody>
      </p:sp>
      <p:pic>
        <p:nvPicPr>
          <p:cNvPr id="11" name="Afbeelding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770" y="5830903"/>
            <a:ext cx="2012967" cy="756000"/>
          </a:xfrm>
          <a:prstGeom prst="rect">
            <a:avLst/>
          </a:prstGeom>
        </p:spPr>
      </p:pic>
      <p:sp>
        <p:nvSpPr>
          <p:cNvPr id="15" name="Rechthoek 14"/>
          <p:cNvSpPr/>
          <p:nvPr/>
        </p:nvSpPr>
        <p:spPr>
          <a:xfrm flipV="1">
            <a:off x="5598708" y="1306808"/>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6" name="Rechthoek 15"/>
          <p:cNvSpPr/>
          <p:nvPr/>
        </p:nvSpPr>
        <p:spPr>
          <a:xfrm flipV="1">
            <a:off x="6212297" y="1306381"/>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7" name="Rechthoek 16"/>
          <p:cNvSpPr/>
          <p:nvPr/>
        </p:nvSpPr>
        <p:spPr>
          <a:xfrm rot="2700000">
            <a:off x="6117151" y="1273561"/>
            <a:ext cx="72000" cy="72000"/>
          </a:xfrm>
          <a:prstGeom prst="rect">
            <a:avLst/>
          </a:prstGeom>
          <a:no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p:cNvSpPr txBox="1"/>
          <p:nvPr/>
        </p:nvSpPr>
        <p:spPr>
          <a:xfrm>
            <a:off x="9601210" y="6313829"/>
            <a:ext cx="2057399" cy="307777"/>
          </a:xfrm>
          <a:prstGeom prst="rect">
            <a:avLst/>
          </a:prstGeom>
          <a:noFill/>
        </p:spPr>
        <p:txBody>
          <a:bodyPr wrap="square" rtlCol="0">
            <a:spAutoFit/>
          </a:bodyPr>
          <a:lstStyle/>
          <a:p>
            <a:r>
              <a:rPr lang="nl-NL" sz="1400" b="1" dirty="0">
                <a:solidFill>
                  <a:srgbClr val="D52B1E"/>
                </a:solidFill>
                <a:latin typeface="Arial" panose="020B0604020202020204" pitchFamily="34" charset="0"/>
                <a:cs typeface="Arial" panose="020B0604020202020204" pitchFamily="34" charset="0"/>
              </a:rPr>
              <a:t>www.dehaanlaw.nl</a:t>
            </a:r>
          </a:p>
        </p:txBody>
      </p:sp>
    </p:spTree>
    <p:extLst>
      <p:ext uri="{BB962C8B-B14F-4D97-AF65-F5344CB8AC3E}">
        <p14:creationId xmlns:p14="http://schemas.microsoft.com/office/powerpoint/2010/main" val="515393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673770" y="1402408"/>
            <a:ext cx="10273151" cy="4708981"/>
          </a:xfrm>
          <a:prstGeom prst="rect">
            <a:avLst/>
          </a:prstGeom>
          <a:noFill/>
        </p:spPr>
        <p:txBody>
          <a:bodyPr wrap="square" rtlCol="0">
            <a:spAutoFit/>
          </a:bodyPr>
          <a:lstStyle/>
          <a:p>
            <a:pPr marL="285750" indent="-285750">
              <a:lnSpc>
                <a:spcPct val="150000"/>
              </a:lnSpc>
              <a:buClr>
                <a:srgbClr val="D52B1E"/>
              </a:buClr>
              <a:buFont typeface="Wingdings" panose="05000000000000000000" pitchFamily="2" charset="2"/>
              <a:buChar char="v"/>
            </a:pPr>
            <a:r>
              <a:rPr lang="nl-NL" sz="2400" dirty="0" err="1">
                <a:latin typeface="Arial" panose="020B0604020202020204" pitchFamily="34" charset="0"/>
                <a:cs typeface="Arial" panose="020B0604020202020204" pitchFamily="34" charset="0"/>
              </a:rPr>
              <a:t>Ktr</a:t>
            </a:r>
            <a:r>
              <a:rPr lang="nl-NL" sz="2400" dirty="0">
                <a:latin typeface="Arial" panose="020B0604020202020204" pitchFamily="34" charset="0"/>
                <a:cs typeface="Arial" panose="020B0604020202020204" pitchFamily="34" charset="0"/>
              </a:rPr>
              <a:t>. Utrecht, 13 mei 2015, JAR 2015/141: </a:t>
            </a:r>
          </a:p>
          <a:p>
            <a:pPr marL="266700" indent="-266700">
              <a:lnSpc>
                <a:spcPct val="150000"/>
              </a:lnSpc>
              <a:buClr>
                <a:srgbClr val="D52B1E"/>
              </a:buClr>
            </a:pPr>
            <a:r>
              <a:rPr lang="nl-NL" sz="2400" dirty="0">
                <a:latin typeface="Arial" panose="020B0604020202020204" pitchFamily="34" charset="0"/>
                <a:cs typeface="Arial" panose="020B0604020202020204" pitchFamily="34" charset="0"/>
              </a:rPr>
              <a:t>	aanzegging alvast opnemen bij het aangaan van een contract voor bepaalde tijd is toegestaan.</a:t>
            </a:r>
          </a:p>
          <a:p>
            <a:pPr marL="266700" indent="-266700">
              <a:lnSpc>
                <a:spcPct val="150000"/>
              </a:lnSpc>
              <a:buClr>
                <a:srgbClr val="D52B1E"/>
              </a:buClr>
            </a:pPr>
            <a:endParaRPr lang="nl-NL" sz="2400" dirty="0">
              <a:latin typeface="Arial" panose="020B0604020202020204" pitchFamily="34" charset="0"/>
              <a:cs typeface="Arial" panose="020B0604020202020204" pitchFamily="34" charset="0"/>
            </a:endParaRPr>
          </a:p>
          <a:p>
            <a:pPr marL="342900" indent="-342900">
              <a:lnSpc>
                <a:spcPct val="150000"/>
              </a:lnSpc>
              <a:buClr>
                <a:srgbClr val="D52B1E"/>
              </a:buClr>
              <a:buFont typeface="Wingdings" panose="05000000000000000000" pitchFamily="2" charset="2"/>
              <a:buChar char="v"/>
            </a:pPr>
            <a:r>
              <a:rPr lang="nl-NL" sz="2400" dirty="0" err="1">
                <a:latin typeface="Arial" panose="020B0604020202020204" pitchFamily="34" charset="0"/>
                <a:cs typeface="Arial" panose="020B0604020202020204" pitchFamily="34" charset="0"/>
              </a:rPr>
              <a:t>Ktr</a:t>
            </a:r>
            <a:r>
              <a:rPr lang="nl-NL" sz="2400" dirty="0">
                <a:latin typeface="Arial" panose="020B0604020202020204" pitchFamily="34" charset="0"/>
                <a:cs typeface="Arial" panose="020B0604020202020204" pitchFamily="34" charset="0"/>
              </a:rPr>
              <a:t>. Rotterdam 5 juni 2015, JAR 2015/162:</a:t>
            </a:r>
          </a:p>
          <a:p>
            <a:pPr marL="361950" indent="-361950">
              <a:lnSpc>
                <a:spcPct val="150000"/>
              </a:lnSpc>
              <a:buClr>
                <a:srgbClr val="D52B1E"/>
              </a:buClr>
            </a:pPr>
            <a:r>
              <a:rPr lang="nl-NL" sz="2400" dirty="0">
                <a:latin typeface="Arial" panose="020B0604020202020204" pitchFamily="34" charset="0"/>
                <a:cs typeface="Arial" panose="020B0604020202020204" pitchFamily="34" charset="0"/>
              </a:rPr>
              <a:t>	mondelinge aanzegging niet geldig ook al erkent werknemer dat dit is gedaan.</a:t>
            </a:r>
          </a:p>
          <a:p>
            <a:pPr marL="285744" indent="-285744">
              <a:lnSpc>
                <a:spcPct val="150000"/>
              </a:lnSpc>
              <a:buClr>
                <a:srgbClr val="D52B1E"/>
              </a:buClr>
              <a:buFont typeface="Symbol" panose="05050102010706020507" pitchFamily="18" charset="2"/>
              <a:buChar char=""/>
            </a:pPr>
            <a:endParaRPr lang="nl-NL" sz="1600" dirty="0">
              <a:latin typeface="Arial" panose="020B0604020202020204" pitchFamily="34" charset="0"/>
              <a:cs typeface="Arial" panose="020B0604020202020204" pitchFamily="34" charset="0"/>
            </a:endParaRPr>
          </a:p>
          <a:p>
            <a:pPr marL="285744" indent="-285744">
              <a:lnSpc>
                <a:spcPct val="150000"/>
              </a:lnSpc>
              <a:buClr>
                <a:srgbClr val="D52B1E"/>
              </a:buClr>
              <a:buFont typeface="Symbol" panose="05050102010706020507" pitchFamily="18" charset="2"/>
              <a:buChar char=""/>
            </a:pPr>
            <a:endParaRPr lang="nl-NL" sz="1600" dirty="0">
              <a:latin typeface="Arial" panose="020B0604020202020204" pitchFamily="34" charset="0"/>
              <a:cs typeface="Arial" panose="020B0604020202020204" pitchFamily="34" charset="0"/>
            </a:endParaRPr>
          </a:p>
        </p:txBody>
      </p:sp>
      <p:sp>
        <p:nvSpPr>
          <p:cNvPr id="4" name="Rechthoek 3"/>
          <p:cNvSpPr/>
          <p:nvPr/>
        </p:nvSpPr>
        <p:spPr>
          <a:xfrm>
            <a:off x="0" y="5518485"/>
            <a:ext cx="12192000" cy="1339516"/>
          </a:xfrm>
          <a:prstGeom prst="rect">
            <a:avLst/>
          </a:prstGeom>
          <a:solidFill>
            <a:srgbClr val="EEEEEE"/>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solidFill>
                <a:srgbClr val="EEEEEE"/>
              </a:solidFill>
            </a:endParaRPr>
          </a:p>
        </p:txBody>
      </p:sp>
      <p:sp>
        <p:nvSpPr>
          <p:cNvPr id="5" name="Rechthoek 4"/>
          <p:cNvSpPr/>
          <p:nvPr/>
        </p:nvSpPr>
        <p:spPr>
          <a:xfrm>
            <a:off x="673769" y="5518486"/>
            <a:ext cx="1274303" cy="45719"/>
          </a:xfrm>
          <a:prstGeom prst="rect">
            <a:avLst/>
          </a:prstGeom>
          <a:solidFill>
            <a:srgbClr val="D52B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0" y="323854"/>
            <a:ext cx="12192000" cy="523220"/>
          </a:xfrm>
          <a:prstGeom prst="rect">
            <a:avLst/>
          </a:prstGeom>
          <a:noFill/>
        </p:spPr>
        <p:txBody>
          <a:bodyPr wrap="square" rtlCol="0">
            <a:spAutoFit/>
          </a:bodyPr>
          <a:lstStyle/>
          <a:p>
            <a:pPr algn="ctr"/>
            <a:r>
              <a:rPr lang="nl-NL" sz="2800" b="1" dirty="0">
                <a:latin typeface="Arial" panose="020B0604020202020204" pitchFamily="34" charset="0"/>
                <a:cs typeface="Arial" panose="020B0604020202020204" pitchFamily="34" charset="0"/>
              </a:rPr>
              <a:t>Aanzegplicht ex 7:668 BW</a:t>
            </a:r>
          </a:p>
        </p:txBody>
      </p:sp>
      <p:pic>
        <p:nvPicPr>
          <p:cNvPr id="11" name="Afbeelding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770" y="5830903"/>
            <a:ext cx="2012967" cy="756000"/>
          </a:xfrm>
          <a:prstGeom prst="rect">
            <a:avLst/>
          </a:prstGeom>
        </p:spPr>
      </p:pic>
      <p:sp>
        <p:nvSpPr>
          <p:cNvPr id="15" name="Rechthoek 14"/>
          <p:cNvSpPr/>
          <p:nvPr/>
        </p:nvSpPr>
        <p:spPr>
          <a:xfrm flipV="1">
            <a:off x="5598708" y="1306808"/>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6" name="Rechthoek 15"/>
          <p:cNvSpPr/>
          <p:nvPr/>
        </p:nvSpPr>
        <p:spPr>
          <a:xfrm flipV="1">
            <a:off x="6212297" y="1306381"/>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7" name="Rechthoek 16"/>
          <p:cNvSpPr/>
          <p:nvPr/>
        </p:nvSpPr>
        <p:spPr>
          <a:xfrm rot="2700000">
            <a:off x="6117151" y="1273561"/>
            <a:ext cx="72000" cy="72000"/>
          </a:xfrm>
          <a:prstGeom prst="rect">
            <a:avLst/>
          </a:prstGeom>
          <a:no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p:cNvSpPr txBox="1"/>
          <p:nvPr/>
        </p:nvSpPr>
        <p:spPr>
          <a:xfrm>
            <a:off x="9601210" y="6313829"/>
            <a:ext cx="2057399" cy="307777"/>
          </a:xfrm>
          <a:prstGeom prst="rect">
            <a:avLst/>
          </a:prstGeom>
          <a:noFill/>
        </p:spPr>
        <p:txBody>
          <a:bodyPr wrap="square" rtlCol="0">
            <a:spAutoFit/>
          </a:bodyPr>
          <a:lstStyle/>
          <a:p>
            <a:r>
              <a:rPr lang="nl-NL" sz="1400" b="1" dirty="0">
                <a:solidFill>
                  <a:srgbClr val="D52B1E"/>
                </a:solidFill>
                <a:latin typeface="Arial" panose="020B0604020202020204" pitchFamily="34" charset="0"/>
                <a:cs typeface="Arial" panose="020B0604020202020204" pitchFamily="34" charset="0"/>
              </a:rPr>
              <a:t>www.dehaanlaw.nl</a:t>
            </a:r>
          </a:p>
        </p:txBody>
      </p:sp>
    </p:spTree>
    <p:extLst>
      <p:ext uri="{BB962C8B-B14F-4D97-AF65-F5344CB8AC3E}">
        <p14:creationId xmlns:p14="http://schemas.microsoft.com/office/powerpoint/2010/main" val="19124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673768" y="1402401"/>
            <a:ext cx="9914021" cy="3924151"/>
          </a:xfrm>
          <a:prstGeom prst="rect">
            <a:avLst/>
          </a:prstGeom>
          <a:noFill/>
        </p:spPr>
        <p:txBody>
          <a:bodyPr wrap="square" rtlCol="0">
            <a:spAutoFit/>
          </a:bodyPr>
          <a:lstStyle/>
          <a:p>
            <a:pPr marL="285750" indent="-285750">
              <a:lnSpc>
                <a:spcPct val="150000"/>
              </a:lnSpc>
              <a:buClr>
                <a:srgbClr val="D52B1E"/>
              </a:buClr>
              <a:buFont typeface="Wingdings" panose="05000000000000000000" pitchFamily="2" charset="2"/>
              <a:buChar char="v"/>
            </a:pPr>
            <a:r>
              <a:rPr lang="nl-NL" sz="2000" dirty="0" err="1">
                <a:latin typeface="Arial" pitchFamily="34" charset="0"/>
                <a:cs typeface="Arial" pitchFamily="34" charset="0"/>
              </a:rPr>
              <a:t>Ktr</a:t>
            </a:r>
            <a:r>
              <a:rPr lang="nl-NL" sz="2000" dirty="0">
                <a:latin typeface="Arial" pitchFamily="34" charset="0"/>
                <a:cs typeface="Arial" pitchFamily="34" charset="0"/>
              </a:rPr>
              <a:t>. Amsterdam (</a:t>
            </a:r>
            <a:r>
              <a:rPr lang="nl-NL" sz="2000" dirty="0" err="1">
                <a:latin typeface="Arial" pitchFamily="34" charset="0"/>
                <a:cs typeface="Arial" pitchFamily="34" charset="0"/>
              </a:rPr>
              <a:t>vz</a:t>
            </a:r>
            <a:r>
              <a:rPr lang="nl-NL" sz="2000" dirty="0">
                <a:latin typeface="Arial" pitchFamily="34" charset="0"/>
                <a:cs typeface="Arial" pitchFamily="34" charset="0"/>
              </a:rPr>
              <a:t>), 10 juni 2015, JAR 2015/172: aanzegging via WhatsApp. Wat stond erin:</a:t>
            </a:r>
          </a:p>
          <a:p>
            <a:pPr marL="361950" indent="-361950">
              <a:lnSpc>
                <a:spcPct val="150000"/>
              </a:lnSpc>
              <a:buClr>
                <a:srgbClr val="D52B1E"/>
              </a:buClr>
            </a:pPr>
            <a:r>
              <a:rPr lang="nl-NL" sz="1600" dirty="0">
                <a:latin typeface="Arial" pitchFamily="34" charset="0"/>
                <a:cs typeface="Arial" pitchFamily="34" charset="0"/>
              </a:rPr>
              <a:t>	“Ik ga je nu 2 keuzes geven (…) 1. We gaan normaal uit elkaar, ik stel een ontbinding van contract, je tekent die, je krijgt je salaris maand februari uitbetaald inclusief vakantie. 2. Ik ga ontslag aanvragen bij UWV en ontbinding contract per 6 februari. (…) Woensdag hoef je niet te verschijnen.”</a:t>
            </a:r>
          </a:p>
          <a:p>
            <a:pPr marL="361950" indent="-361950">
              <a:lnSpc>
                <a:spcPct val="150000"/>
              </a:lnSpc>
              <a:buClr>
                <a:srgbClr val="D52B1E"/>
              </a:buClr>
              <a:buFont typeface="Wingdings" panose="05000000000000000000" pitchFamily="2" charset="2"/>
              <a:buChar char="v"/>
            </a:pPr>
            <a:endParaRPr lang="nl-NL" sz="2000" dirty="0">
              <a:latin typeface="Arial" pitchFamily="34" charset="0"/>
              <a:cs typeface="Arial" pitchFamily="34" charset="0"/>
            </a:endParaRPr>
          </a:p>
          <a:p>
            <a:pPr marL="361950" indent="-361950">
              <a:lnSpc>
                <a:spcPct val="150000"/>
              </a:lnSpc>
              <a:buClr>
                <a:srgbClr val="D52B1E"/>
              </a:buClr>
              <a:buFont typeface="Wingdings" panose="05000000000000000000" pitchFamily="2" charset="2"/>
              <a:buChar char="v"/>
            </a:pPr>
            <a:r>
              <a:rPr lang="nl-NL" sz="2000" dirty="0">
                <a:latin typeface="Arial" pitchFamily="34" charset="0"/>
                <a:cs typeface="Arial" pitchFamily="34" charset="0"/>
              </a:rPr>
              <a:t>Kantonrechter Almelo 17-03-2016, ECLI:NL:RBOVE:2016:938, na ontslagname door werknemer is werkgever de aanzegvergoeding naar rato verschuldigd</a:t>
            </a:r>
          </a:p>
          <a:p>
            <a:pPr>
              <a:lnSpc>
                <a:spcPct val="150000"/>
              </a:lnSpc>
              <a:buClr>
                <a:srgbClr val="D52B1E"/>
              </a:buClr>
            </a:pPr>
            <a:endParaRPr lang="nl-NL" dirty="0">
              <a:latin typeface="Arial" pitchFamily="34" charset="0"/>
              <a:cs typeface="Arial" pitchFamily="34" charset="0"/>
            </a:endParaRPr>
          </a:p>
        </p:txBody>
      </p:sp>
      <p:sp>
        <p:nvSpPr>
          <p:cNvPr id="4" name="Rechthoek 3"/>
          <p:cNvSpPr/>
          <p:nvPr/>
        </p:nvSpPr>
        <p:spPr>
          <a:xfrm>
            <a:off x="0" y="5518485"/>
            <a:ext cx="12192000" cy="1339516"/>
          </a:xfrm>
          <a:prstGeom prst="rect">
            <a:avLst/>
          </a:prstGeom>
          <a:solidFill>
            <a:srgbClr val="EEEEEE"/>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solidFill>
                <a:srgbClr val="EEEEEE"/>
              </a:solidFill>
            </a:endParaRPr>
          </a:p>
        </p:txBody>
      </p:sp>
      <p:sp>
        <p:nvSpPr>
          <p:cNvPr id="5" name="Rechthoek 4"/>
          <p:cNvSpPr/>
          <p:nvPr/>
        </p:nvSpPr>
        <p:spPr>
          <a:xfrm>
            <a:off x="673769" y="5518486"/>
            <a:ext cx="1274303" cy="45719"/>
          </a:xfrm>
          <a:prstGeom prst="rect">
            <a:avLst/>
          </a:prstGeom>
          <a:solidFill>
            <a:srgbClr val="D52B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0" y="323854"/>
            <a:ext cx="12192000" cy="523220"/>
          </a:xfrm>
          <a:prstGeom prst="rect">
            <a:avLst/>
          </a:prstGeom>
          <a:noFill/>
        </p:spPr>
        <p:txBody>
          <a:bodyPr wrap="square" rtlCol="0">
            <a:spAutoFit/>
          </a:bodyPr>
          <a:lstStyle/>
          <a:p>
            <a:pPr algn="ctr"/>
            <a:r>
              <a:rPr lang="nl-NL" sz="2800" b="1" dirty="0">
                <a:latin typeface="Arial" panose="020B0604020202020204" pitchFamily="34" charset="0"/>
                <a:cs typeface="Arial" panose="020B0604020202020204" pitchFamily="34" charset="0"/>
              </a:rPr>
              <a:t>Aanzegplicht ex 7:668 </a:t>
            </a:r>
            <a:r>
              <a:rPr lang="nl-NL" sz="2800" b="1" dirty="0" err="1">
                <a:latin typeface="Arial" panose="020B0604020202020204" pitchFamily="34" charset="0"/>
                <a:cs typeface="Arial" panose="020B0604020202020204" pitchFamily="34" charset="0"/>
              </a:rPr>
              <a:t>bW</a:t>
            </a:r>
            <a:endParaRPr lang="nl-NL" sz="2800" b="1" dirty="0">
              <a:latin typeface="Arial" panose="020B0604020202020204" pitchFamily="34" charset="0"/>
              <a:cs typeface="Arial" panose="020B0604020202020204" pitchFamily="34" charset="0"/>
            </a:endParaRPr>
          </a:p>
        </p:txBody>
      </p:sp>
      <p:pic>
        <p:nvPicPr>
          <p:cNvPr id="11" name="Afbeelding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770" y="5830903"/>
            <a:ext cx="2012967" cy="756000"/>
          </a:xfrm>
          <a:prstGeom prst="rect">
            <a:avLst/>
          </a:prstGeom>
        </p:spPr>
      </p:pic>
      <p:sp>
        <p:nvSpPr>
          <p:cNvPr id="15" name="Rechthoek 14"/>
          <p:cNvSpPr/>
          <p:nvPr/>
        </p:nvSpPr>
        <p:spPr>
          <a:xfrm flipV="1">
            <a:off x="5598708" y="1306808"/>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6" name="Rechthoek 15"/>
          <p:cNvSpPr/>
          <p:nvPr/>
        </p:nvSpPr>
        <p:spPr>
          <a:xfrm flipV="1">
            <a:off x="6212297" y="1306381"/>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7" name="Rechthoek 16"/>
          <p:cNvSpPr/>
          <p:nvPr/>
        </p:nvSpPr>
        <p:spPr>
          <a:xfrm rot="2700000">
            <a:off x="6117151" y="1273561"/>
            <a:ext cx="72000" cy="72000"/>
          </a:xfrm>
          <a:prstGeom prst="rect">
            <a:avLst/>
          </a:prstGeom>
          <a:no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p:cNvSpPr txBox="1"/>
          <p:nvPr/>
        </p:nvSpPr>
        <p:spPr>
          <a:xfrm>
            <a:off x="9601210" y="6313829"/>
            <a:ext cx="2057399" cy="307777"/>
          </a:xfrm>
          <a:prstGeom prst="rect">
            <a:avLst/>
          </a:prstGeom>
          <a:noFill/>
        </p:spPr>
        <p:txBody>
          <a:bodyPr wrap="square" rtlCol="0">
            <a:spAutoFit/>
          </a:bodyPr>
          <a:lstStyle/>
          <a:p>
            <a:r>
              <a:rPr lang="nl-NL" sz="1400" b="1" dirty="0">
                <a:solidFill>
                  <a:srgbClr val="D52B1E"/>
                </a:solidFill>
                <a:latin typeface="Arial" panose="020B0604020202020204" pitchFamily="34" charset="0"/>
                <a:cs typeface="Arial" panose="020B0604020202020204" pitchFamily="34" charset="0"/>
              </a:rPr>
              <a:t>www.dehaanlaw.nl</a:t>
            </a:r>
          </a:p>
        </p:txBody>
      </p:sp>
    </p:spTree>
    <p:extLst>
      <p:ext uri="{BB962C8B-B14F-4D97-AF65-F5344CB8AC3E}">
        <p14:creationId xmlns:p14="http://schemas.microsoft.com/office/powerpoint/2010/main" val="1866969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673768" y="1402401"/>
            <a:ext cx="9914021" cy="3416320"/>
          </a:xfrm>
          <a:prstGeom prst="rect">
            <a:avLst/>
          </a:prstGeom>
          <a:noFill/>
        </p:spPr>
        <p:txBody>
          <a:bodyPr wrap="square" rtlCol="0">
            <a:spAutoFit/>
          </a:bodyPr>
          <a:lstStyle/>
          <a:p>
            <a:pPr marL="285750" indent="-285750">
              <a:lnSpc>
                <a:spcPct val="150000"/>
              </a:lnSpc>
              <a:buClr>
                <a:srgbClr val="D52B1E"/>
              </a:buClr>
              <a:buFont typeface="Wingdings" panose="05000000000000000000" pitchFamily="2" charset="2"/>
              <a:buChar char="v"/>
            </a:pPr>
            <a:r>
              <a:rPr lang="nl-NL" dirty="0">
                <a:latin typeface="Arial" pitchFamily="34" charset="0"/>
                <a:cs typeface="Arial" pitchFamily="34" charset="0"/>
              </a:rPr>
              <a:t>Art. 7:668 lid 4 BW</a:t>
            </a:r>
          </a:p>
          <a:p>
            <a:pPr marL="285750" indent="430213">
              <a:lnSpc>
                <a:spcPct val="150000"/>
              </a:lnSpc>
              <a:buClr>
                <a:srgbClr val="D52B1E"/>
              </a:buClr>
              <a:buFont typeface="Wingdings" panose="05000000000000000000" pitchFamily="2" charset="2"/>
              <a:buChar char="§"/>
            </a:pPr>
            <a:r>
              <a:rPr lang="nl-NL" dirty="0">
                <a:latin typeface="Arial" pitchFamily="34" charset="0"/>
                <a:cs typeface="Arial" pitchFamily="34" charset="0"/>
              </a:rPr>
              <a:t>De arbeidsovereenkomst wordt geacht te zijn voortgezet voor dezelfde tijd;</a:t>
            </a:r>
          </a:p>
          <a:p>
            <a:pPr marL="285750" indent="430213">
              <a:lnSpc>
                <a:spcPct val="150000"/>
              </a:lnSpc>
              <a:buClr>
                <a:srgbClr val="D52B1E"/>
              </a:buClr>
              <a:buFont typeface="Wingdings" panose="05000000000000000000" pitchFamily="2" charset="2"/>
              <a:buChar char="§"/>
            </a:pPr>
            <a:r>
              <a:rPr lang="nl-NL" dirty="0">
                <a:latin typeface="Arial" pitchFamily="34" charset="0"/>
                <a:cs typeface="Arial" pitchFamily="34" charset="0"/>
              </a:rPr>
              <a:t>Onder gelijke voorwaarden;</a:t>
            </a:r>
          </a:p>
          <a:p>
            <a:pPr marL="285750" indent="430213">
              <a:lnSpc>
                <a:spcPct val="150000"/>
              </a:lnSpc>
              <a:buClr>
                <a:srgbClr val="D52B1E"/>
              </a:buClr>
              <a:buFont typeface="Wingdings" panose="05000000000000000000" pitchFamily="2" charset="2"/>
              <a:buChar char="§"/>
            </a:pPr>
            <a:r>
              <a:rPr lang="nl-NL" dirty="0">
                <a:latin typeface="Arial" pitchFamily="34" charset="0"/>
                <a:cs typeface="Arial" pitchFamily="34" charset="0"/>
              </a:rPr>
              <a:t>Maar ten hoogste voor één jaar indien:</a:t>
            </a:r>
          </a:p>
          <a:p>
            <a:pPr marL="1001713" indent="-285750">
              <a:lnSpc>
                <a:spcPct val="150000"/>
              </a:lnSpc>
              <a:buClr>
                <a:srgbClr val="D52B1E"/>
              </a:buClr>
              <a:buFont typeface="Wingdings" panose="05000000000000000000" pitchFamily="2" charset="2"/>
              <a:buChar char="Ø"/>
            </a:pPr>
            <a:r>
              <a:rPr lang="nl-NL" dirty="0">
                <a:latin typeface="Arial" pitchFamily="34" charset="0"/>
                <a:cs typeface="Arial" pitchFamily="34" charset="0"/>
              </a:rPr>
              <a:t>Niet is voldaan aan de aanzegverplichting, maar toch is voortgezet</a:t>
            </a:r>
          </a:p>
          <a:p>
            <a:pPr marL="1001713" indent="-285750">
              <a:lnSpc>
                <a:spcPct val="150000"/>
              </a:lnSpc>
              <a:buClr>
                <a:srgbClr val="D52B1E"/>
              </a:buClr>
              <a:buFont typeface="Wingdings" panose="05000000000000000000" pitchFamily="2" charset="2"/>
              <a:buChar char="Ø"/>
            </a:pPr>
            <a:r>
              <a:rPr lang="nl-NL" dirty="0">
                <a:latin typeface="Arial" pitchFamily="34" charset="0"/>
                <a:cs typeface="Arial" pitchFamily="34" charset="0"/>
              </a:rPr>
              <a:t>Indien niet diende te worden voldaan aan de aanzegverplichting en is voortgezet</a:t>
            </a:r>
          </a:p>
          <a:p>
            <a:pPr marL="1001713" indent="-285750">
              <a:lnSpc>
                <a:spcPct val="150000"/>
              </a:lnSpc>
              <a:buClr>
                <a:srgbClr val="D52B1E"/>
              </a:buClr>
              <a:buFont typeface="Wingdings" panose="05000000000000000000" pitchFamily="2" charset="2"/>
              <a:buChar char="Ø"/>
            </a:pPr>
            <a:r>
              <a:rPr lang="nl-NL" dirty="0">
                <a:latin typeface="Arial" pitchFamily="34" charset="0"/>
                <a:cs typeface="Arial" pitchFamily="34" charset="0"/>
              </a:rPr>
              <a:t>Wel is voldaan aan de aanzegplicht, maar niet is gesproken over de voorwaarden waaronder (art. 7:668 lid 1 sub b) en </a:t>
            </a:r>
            <a:r>
              <a:rPr lang="nl-NL">
                <a:latin typeface="Arial" pitchFamily="34" charset="0"/>
                <a:cs typeface="Arial" pitchFamily="34" charset="0"/>
              </a:rPr>
              <a:t>wordt voortgezet</a:t>
            </a:r>
            <a:endParaRPr lang="nl-NL" dirty="0">
              <a:latin typeface="Arial" pitchFamily="34" charset="0"/>
              <a:cs typeface="Arial" pitchFamily="34" charset="0"/>
            </a:endParaRPr>
          </a:p>
        </p:txBody>
      </p:sp>
      <p:sp>
        <p:nvSpPr>
          <p:cNvPr id="4" name="Rechthoek 3"/>
          <p:cNvSpPr/>
          <p:nvPr/>
        </p:nvSpPr>
        <p:spPr>
          <a:xfrm>
            <a:off x="0" y="5518485"/>
            <a:ext cx="12192000" cy="1339516"/>
          </a:xfrm>
          <a:prstGeom prst="rect">
            <a:avLst/>
          </a:prstGeom>
          <a:solidFill>
            <a:srgbClr val="EEEEEE"/>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solidFill>
                <a:srgbClr val="EEEEEE"/>
              </a:solidFill>
            </a:endParaRPr>
          </a:p>
        </p:txBody>
      </p:sp>
      <p:sp>
        <p:nvSpPr>
          <p:cNvPr id="5" name="Rechthoek 4"/>
          <p:cNvSpPr/>
          <p:nvPr/>
        </p:nvSpPr>
        <p:spPr>
          <a:xfrm>
            <a:off x="673769" y="5518486"/>
            <a:ext cx="1274303" cy="45719"/>
          </a:xfrm>
          <a:prstGeom prst="rect">
            <a:avLst/>
          </a:prstGeom>
          <a:solidFill>
            <a:srgbClr val="D52B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0" y="323854"/>
            <a:ext cx="12192000" cy="523220"/>
          </a:xfrm>
          <a:prstGeom prst="rect">
            <a:avLst/>
          </a:prstGeom>
          <a:noFill/>
        </p:spPr>
        <p:txBody>
          <a:bodyPr wrap="square" rtlCol="0">
            <a:spAutoFit/>
          </a:bodyPr>
          <a:lstStyle/>
          <a:p>
            <a:pPr algn="ctr"/>
            <a:r>
              <a:rPr lang="nl-NL" sz="2800" b="1" dirty="0">
                <a:latin typeface="Arial" panose="020B0604020202020204" pitchFamily="34" charset="0"/>
                <a:cs typeface="Arial" panose="020B0604020202020204" pitchFamily="34" charset="0"/>
              </a:rPr>
              <a:t>Voortzetting arbeidsovereenkomst</a:t>
            </a:r>
          </a:p>
        </p:txBody>
      </p:sp>
      <p:pic>
        <p:nvPicPr>
          <p:cNvPr id="11" name="Afbeelding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770" y="5830903"/>
            <a:ext cx="2012967" cy="756000"/>
          </a:xfrm>
          <a:prstGeom prst="rect">
            <a:avLst/>
          </a:prstGeom>
        </p:spPr>
      </p:pic>
      <p:sp>
        <p:nvSpPr>
          <p:cNvPr id="15" name="Rechthoek 14"/>
          <p:cNvSpPr/>
          <p:nvPr/>
        </p:nvSpPr>
        <p:spPr>
          <a:xfrm flipV="1">
            <a:off x="5598708" y="1306808"/>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6" name="Rechthoek 15"/>
          <p:cNvSpPr/>
          <p:nvPr/>
        </p:nvSpPr>
        <p:spPr>
          <a:xfrm flipV="1">
            <a:off x="6212297" y="1306381"/>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7" name="Rechthoek 16"/>
          <p:cNvSpPr/>
          <p:nvPr/>
        </p:nvSpPr>
        <p:spPr>
          <a:xfrm rot="2700000">
            <a:off x="6117151" y="1273561"/>
            <a:ext cx="72000" cy="72000"/>
          </a:xfrm>
          <a:prstGeom prst="rect">
            <a:avLst/>
          </a:prstGeom>
          <a:no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p:cNvSpPr txBox="1"/>
          <p:nvPr/>
        </p:nvSpPr>
        <p:spPr>
          <a:xfrm>
            <a:off x="9601210" y="6313829"/>
            <a:ext cx="2057399" cy="307777"/>
          </a:xfrm>
          <a:prstGeom prst="rect">
            <a:avLst/>
          </a:prstGeom>
          <a:noFill/>
        </p:spPr>
        <p:txBody>
          <a:bodyPr wrap="square" rtlCol="0">
            <a:spAutoFit/>
          </a:bodyPr>
          <a:lstStyle/>
          <a:p>
            <a:r>
              <a:rPr lang="nl-NL" sz="1400" b="1" dirty="0">
                <a:solidFill>
                  <a:srgbClr val="D52B1E"/>
                </a:solidFill>
                <a:latin typeface="Arial" panose="020B0604020202020204" pitchFamily="34" charset="0"/>
                <a:cs typeface="Arial" panose="020B0604020202020204" pitchFamily="34" charset="0"/>
              </a:rPr>
              <a:t>www.dehaanlaw.nl</a:t>
            </a:r>
          </a:p>
        </p:txBody>
      </p:sp>
    </p:spTree>
    <p:extLst>
      <p:ext uri="{BB962C8B-B14F-4D97-AF65-F5344CB8AC3E}">
        <p14:creationId xmlns:p14="http://schemas.microsoft.com/office/powerpoint/2010/main" val="1222771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673768" y="1402401"/>
            <a:ext cx="9914021" cy="3416320"/>
          </a:xfrm>
          <a:prstGeom prst="rect">
            <a:avLst/>
          </a:prstGeom>
          <a:noFill/>
        </p:spPr>
        <p:txBody>
          <a:bodyPr wrap="square" rtlCol="0">
            <a:spAutoFit/>
          </a:bodyPr>
          <a:lstStyle/>
          <a:p>
            <a:pPr marL="342900" indent="-342900">
              <a:lnSpc>
                <a:spcPct val="150000"/>
              </a:lnSpc>
              <a:buClr>
                <a:srgbClr val="D52B1E"/>
              </a:buClr>
              <a:buFont typeface="Wingdings" panose="05000000000000000000" pitchFamily="2" charset="2"/>
              <a:buChar char="v"/>
            </a:pPr>
            <a:r>
              <a:rPr lang="nl-NL" sz="2400" dirty="0">
                <a:latin typeface="Arial" pitchFamily="34" charset="0"/>
                <a:cs typeface="Arial" pitchFamily="34" charset="0"/>
              </a:rPr>
              <a:t>Een arbeidsovereenkomst kan alleen op de volgende manieren eindigen:</a:t>
            </a:r>
          </a:p>
          <a:p>
            <a:pPr marL="896938" indent="-534988">
              <a:lnSpc>
                <a:spcPct val="150000"/>
              </a:lnSpc>
              <a:buClr>
                <a:srgbClr val="D52B1E"/>
              </a:buClr>
              <a:buFont typeface="Wingdings" panose="05000000000000000000" pitchFamily="2" charset="2"/>
              <a:buChar char="Ø"/>
            </a:pPr>
            <a:r>
              <a:rPr lang="nl-NL" sz="2400" dirty="0">
                <a:latin typeface="Arial" pitchFamily="34" charset="0"/>
                <a:cs typeface="Arial" pitchFamily="34" charset="0"/>
              </a:rPr>
              <a:t>van rechtswege, door aflopen van een arbeidsovereenkomst voor bepaalde tijd, of door het intreden van een (geldige) ontbindende voorwaarde</a:t>
            </a:r>
          </a:p>
          <a:p>
            <a:pPr marL="896938" indent="-534988">
              <a:lnSpc>
                <a:spcPct val="150000"/>
              </a:lnSpc>
              <a:buClr>
                <a:srgbClr val="D52B1E"/>
              </a:buClr>
              <a:buFont typeface="Wingdings" panose="05000000000000000000" pitchFamily="2" charset="2"/>
              <a:buChar char="Ø"/>
            </a:pPr>
            <a:r>
              <a:rPr lang="nl-NL" sz="2400" dirty="0">
                <a:latin typeface="Arial" pitchFamily="34" charset="0"/>
                <a:cs typeface="Arial" pitchFamily="34" charset="0"/>
              </a:rPr>
              <a:t>met wederzijds goedvinden</a:t>
            </a:r>
          </a:p>
        </p:txBody>
      </p:sp>
      <p:sp>
        <p:nvSpPr>
          <p:cNvPr id="4" name="Rechthoek 3"/>
          <p:cNvSpPr/>
          <p:nvPr/>
        </p:nvSpPr>
        <p:spPr>
          <a:xfrm>
            <a:off x="0" y="5518485"/>
            <a:ext cx="12192000" cy="1339516"/>
          </a:xfrm>
          <a:prstGeom prst="rect">
            <a:avLst/>
          </a:prstGeom>
          <a:solidFill>
            <a:srgbClr val="EEEEEE"/>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solidFill>
                <a:srgbClr val="EEEEEE"/>
              </a:solidFill>
            </a:endParaRPr>
          </a:p>
        </p:txBody>
      </p:sp>
      <p:sp>
        <p:nvSpPr>
          <p:cNvPr id="5" name="Rechthoek 4"/>
          <p:cNvSpPr/>
          <p:nvPr/>
        </p:nvSpPr>
        <p:spPr>
          <a:xfrm>
            <a:off x="673769" y="5518486"/>
            <a:ext cx="1274303" cy="45719"/>
          </a:xfrm>
          <a:prstGeom prst="rect">
            <a:avLst/>
          </a:prstGeom>
          <a:solidFill>
            <a:srgbClr val="D52B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0" y="323854"/>
            <a:ext cx="12192000" cy="523220"/>
          </a:xfrm>
          <a:prstGeom prst="rect">
            <a:avLst/>
          </a:prstGeom>
          <a:noFill/>
        </p:spPr>
        <p:txBody>
          <a:bodyPr wrap="square" rtlCol="0">
            <a:spAutoFit/>
          </a:bodyPr>
          <a:lstStyle/>
          <a:p>
            <a:pPr algn="ctr"/>
            <a:r>
              <a:rPr lang="nl-NL" sz="2800" b="1" dirty="0">
                <a:latin typeface="Arial" panose="020B0604020202020204" pitchFamily="34" charset="0"/>
                <a:cs typeface="Arial" panose="020B0604020202020204" pitchFamily="34" charset="0"/>
              </a:rPr>
              <a:t>Systematiek ontslagrecht</a:t>
            </a:r>
          </a:p>
        </p:txBody>
      </p:sp>
      <p:pic>
        <p:nvPicPr>
          <p:cNvPr id="11" name="Afbeelding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770" y="5830903"/>
            <a:ext cx="2012967" cy="756000"/>
          </a:xfrm>
          <a:prstGeom prst="rect">
            <a:avLst/>
          </a:prstGeom>
        </p:spPr>
      </p:pic>
      <p:sp>
        <p:nvSpPr>
          <p:cNvPr id="15" name="Rechthoek 14"/>
          <p:cNvSpPr/>
          <p:nvPr/>
        </p:nvSpPr>
        <p:spPr>
          <a:xfrm flipV="1">
            <a:off x="5598708" y="1306808"/>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6" name="Rechthoek 15"/>
          <p:cNvSpPr/>
          <p:nvPr/>
        </p:nvSpPr>
        <p:spPr>
          <a:xfrm flipV="1">
            <a:off x="6212297" y="1306381"/>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7" name="Rechthoek 16"/>
          <p:cNvSpPr/>
          <p:nvPr/>
        </p:nvSpPr>
        <p:spPr>
          <a:xfrm rot="2700000">
            <a:off x="6117151" y="1273561"/>
            <a:ext cx="72000" cy="72000"/>
          </a:xfrm>
          <a:prstGeom prst="rect">
            <a:avLst/>
          </a:prstGeom>
          <a:no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p:cNvSpPr txBox="1"/>
          <p:nvPr/>
        </p:nvSpPr>
        <p:spPr>
          <a:xfrm>
            <a:off x="9601210" y="6313829"/>
            <a:ext cx="2057399" cy="307777"/>
          </a:xfrm>
          <a:prstGeom prst="rect">
            <a:avLst/>
          </a:prstGeom>
          <a:noFill/>
        </p:spPr>
        <p:txBody>
          <a:bodyPr wrap="square" rtlCol="0">
            <a:spAutoFit/>
          </a:bodyPr>
          <a:lstStyle/>
          <a:p>
            <a:r>
              <a:rPr lang="nl-NL" sz="1400" b="1" dirty="0">
                <a:solidFill>
                  <a:srgbClr val="D52B1E"/>
                </a:solidFill>
                <a:latin typeface="Arial" panose="020B0604020202020204" pitchFamily="34" charset="0"/>
                <a:cs typeface="Arial" panose="020B0604020202020204" pitchFamily="34" charset="0"/>
              </a:rPr>
              <a:t>www.dehaanlaw.nl</a:t>
            </a:r>
          </a:p>
        </p:txBody>
      </p:sp>
    </p:spTree>
    <p:extLst>
      <p:ext uri="{BB962C8B-B14F-4D97-AF65-F5344CB8AC3E}">
        <p14:creationId xmlns:p14="http://schemas.microsoft.com/office/powerpoint/2010/main" val="609946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673768" y="1402401"/>
            <a:ext cx="9914021" cy="3831818"/>
          </a:xfrm>
          <a:prstGeom prst="rect">
            <a:avLst/>
          </a:prstGeom>
          <a:noFill/>
        </p:spPr>
        <p:txBody>
          <a:bodyPr wrap="square" rtlCol="0">
            <a:spAutoFit/>
          </a:bodyPr>
          <a:lstStyle/>
          <a:p>
            <a:pPr marL="342900" indent="-342900">
              <a:lnSpc>
                <a:spcPct val="150000"/>
              </a:lnSpc>
              <a:buClr>
                <a:srgbClr val="D52B1E"/>
              </a:buClr>
              <a:buFont typeface="Wingdings" panose="05000000000000000000" pitchFamily="2" charset="2"/>
              <a:buChar char="Ø"/>
            </a:pPr>
            <a:r>
              <a:rPr lang="nl-NL" dirty="0">
                <a:latin typeface="Arial" pitchFamily="34" charset="0"/>
                <a:cs typeface="Arial" pitchFamily="34" charset="0"/>
              </a:rPr>
              <a:t>door opzegging</a:t>
            </a:r>
          </a:p>
          <a:p>
            <a:pPr marL="361950" indent="354013">
              <a:lnSpc>
                <a:spcPct val="150000"/>
              </a:lnSpc>
              <a:buClr>
                <a:srgbClr val="D52B1E"/>
              </a:buClr>
              <a:buFont typeface="Wingdings" panose="05000000000000000000" pitchFamily="2" charset="2"/>
              <a:buChar char="§"/>
            </a:pPr>
            <a:r>
              <a:rPr lang="nl-NL" dirty="0">
                <a:latin typeface="Arial" pitchFamily="34" charset="0"/>
                <a:cs typeface="Arial" pitchFamily="34" charset="0"/>
              </a:rPr>
              <a:t>met toestemming van het UWV</a:t>
            </a:r>
          </a:p>
          <a:p>
            <a:pPr marL="361950" indent="354013">
              <a:lnSpc>
                <a:spcPct val="150000"/>
              </a:lnSpc>
              <a:buClr>
                <a:srgbClr val="D52B1E"/>
              </a:buClr>
              <a:buFont typeface="Wingdings" panose="05000000000000000000" pitchFamily="2" charset="2"/>
              <a:buChar char="§"/>
            </a:pPr>
            <a:r>
              <a:rPr lang="nl-NL" dirty="0">
                <a:latin typeface="Arial" pitchFamily="34" charset="0"/>
                <a:cs typeface="Arial" pitchFamily="34" charset="0"/>
              </a:rPr>
              <a:t>wegens een dringende reden (ontslag op staande voet)</a:t>
            </a:r>
          </a:p>
          <a:p>
            <a:pPr marL="361950" indent="354013">
              <a:lnSpc>
                <a:spcPct val="150000"/>
              </a:lnSpc>
              <a:buClr>
                <a:srgbClr val="D52B1E"/>
              </a:buClr>
              <a:buFont typeface="Wingdings" panose="05000000000000000000" pitchFamily="2" charset="2"/>
              <a:buChar char="§"/>
            </a:pPr>
            <a:r>
              <a:rPr lang="nl-NL" dirty="0">
                <a:latin typeface="Arial" pitchFamily="34" charset="0"/>
                <a:cs typeface="Arial" pitchFamily="34" charset="0"/>
              </a:rPr>
              <a:t>in de proeftijd</a:t>
            </a:r>
          </a:p>
          <a:p>
            <a:pPr marL="361950" indent="354013">
              <a:lnSpc>
                <a:spcPct val="150000"/>
              </a:lnSpc>
              <a:buClr>
                <a:srgbClr val="D52B1E"/>
              </a:buClr>
              <a:buFont typeface="Wingdings" panose="05000000000000000000" pitchFamily="2" charset="2"/>
              <a:buChar char="§"/>
            </a:pPr>
            <a:r>
              <a:rPr lang="nl-NL" dirty="0">
                <a:latin typeface="Arial" pitchFamily="34" charset="0"/>
                <a:cs typeface="Arial" pitchFamily="34" charset="0"/>
              </a:rPr>
              <a:t>tegen of na dag bereiken pensioenleeftijd</a:t>
            </a:r>
          </a:p>
          <a:p>
            <a:pPr marL="361950" indent="354013">
              <a:lnSpc>
                <a:spcPct val="150000"/>
              </a:lnSpc>
              <a:buClr>
                <a:srgbClr val="D52B1E"/>
              </a:buClr>
              <a:buFont typeface="Wingdings" panose="05000000000000000000" pitchFamily="2" charset="2"/>
              <a:buChar char="§"/>
            </a:pPr>
            <a:r>
              <a:rPr lang="nl-NL" dirty="0">
                <a:latin typeface="Arial" pitchFamily="34" charset="0"/>
                <a:cs typeface="Arial" pitchFamily="34" charset="0"/>
              </a:rPr>
              <a:t>door curator in faillissement</a:t>
            </a:r>
          </a:p>
          <a:p>
            <a:pPr marL="361950" indent="354013">
              <a:lnSpc>
                <a:spcPct val="150000"/>
              </a:lnSpc>
              <a:buClr>
                <a:srgbClr val="D52B1E"/>
              </a:buClr>
              <a:buFont typeface="Wingdings" panose="05000000000000000000" pitchFamily="2" charset="2"/>
              <a:buChar char="§"/>
            </a:pPr>
            <a:r>
              <a:rPr lang="nl-NL" dirty="0">
                <a:latin typeface="Arial" pitchFamily="34" charset="0"/>
                <a:cs typeface="Arial" pitchFamily="34" charset="0"/>
              </a:rPr>
              <a:t>met instemming van werknemer</a:t>
            </a:r>
          </a:p>
          <a:p>
            <a:pPr marL="361950" indent="-361950">
              <a:lnSpc>
                <a:spcPct val="150000"/>
              </a:lnSpc>
              <a:buClr>
                <a:srgbClr val="D52B1E"/>
              </a:buClr>
              <a:buFont typeface="Wingdings" panose="05000000000000000000" pitchFamily="2" charset="2"/>
              <a:buChar char="Ø"/>
            </a:pPr>
            <a:r>
              <a:rPr lang="nl-NL" dirty="0">
                <a:latin typeface="Arial" pitchFamily="34" charset="0"/>
                <a:cs typeface="Arial" pitchFamily="34" charset="0"/>
              </a:rPr>
              <a:t>door ontbinding door de kantonrechter</a:t>
            </a:r>
          </a:p>
          <a:p>
            <a:pPr marL="361950" indent="-361950">
              <a:lnSpc>
                <a:spcPct val="150000"/>
              </a:lnSpc>
              <a:buClr>
                <a:srgbClr val="D52B1E"/>
              </a:buClr>
              <a:buFont typeface="Wingdings" panose="05000000000000000000" pitchFamily="2" charset="2"/>
              <a:buChar char="Ø"/>
            </a:pPr>
            <a:r>
              <a:rPr lang="nl-NL" dirty="0">
                <a:latin typeface="Arial" pitchFamily="34" charset="0"/>
                <a:cs typeface="Arial" pitchFamily="34" charset="0"/>
              </a:rPr>
              <a:t>door overlijden van werknemer</a:t>
            </a:r>
          </a:p>
        </p:txBody>
      </p:sp>
      <p:sp>
        <p:nvSpPr>
          <p:cNvPr id="4" name="Rechthoek 3"/>
          <p:cNvSpPr/>
          <p:nvPr/>
        </p:nvSpPr>
        <p:spPr>
          <a:xfrm>
            <a:off x="0" y="5518485"/>
            <a:ext cx="12192000" cy="1339516"/>
          </a:xfrm>
          <a:prstGeom prst="rect">
            <a:avLst/>
          </a:prstGeom>
          <a:solidFill>
            <a:srgbClr val="EEEEEE"/>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solidFill>
                <a:srgbClr val="EEEEEE"/>
              </a:solidFill>
            </a:endParaRPr>
          </a:p>
        </p:txBody>
      </p:sp>
      <p:sp>
        <p:nvSpPr>
          <p:cNvPr id="5" name="Rechthoek 4"/>
          <p:cNvSpPr/>
          <p:nvPr/>
        </p:nvSpPr>
        <p:spPr>
          <a:xfrm>
            <a:off x="673769" y="5518486"/>
            <a:ext cx="1274303" cy="45719"/>
          </a:xfrm>
          <a:prstGeom prst="rect">
            <a:avLst/>
          </a:prstGeom>
          <a:solidFill>
            <a:srgbClr val="D52B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0" y="323854"/>
            <a:ext cx="12192000" cy="523220"/>
          </a:xfrm>
          <a:prstGeom prst="rect">
            <a:avLst/>
          </a:prstGeom>
          <a:noFill/>
        </p:spPr>
        <p:txBody>
          <a:bodyPr wrap="square" rtlCol="0">
            <a:spAutoFit/>
          </a:bodyPr>
          <a:lstStyle/>
          <a:p>
            <a:pPr algn="ctr"/>
            <a:r>
              <a:rPr lang="nl-NL" sz="2800" b="1" dirty="0">
                <a:latin typeface="Arial" panose="020B0604020202020204" pitchFamily="34" charset="0"/>
                <a:cs typeface="Arial" panose="020B0604020202020204" pitchFamily="34" charset="0"/>
              </a:rPr>
              <a:t>Systematiek ontslagrecht (vervolg)</a:t>
            </a:r>
          </a:p>
        </p:txBody>
      </p:sp>
      <p:pic>
        <p:nvPicPr>
          <p:cNvPr id="11" name="Afbeelding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770" y="5830903"/>
            <a:ext cx="2012967" cy="756000"/>
          </a:xfrm>
          <a:prstGeom prst="rect">
            <a:avLst/>
          </a:prstGeom>
        </p:spPr>
      </p:pic>
      <p:sp>
        <p:nvSpPr>
          <p:cNvPr id="15" name="Rechthoek 14"/>
          <p:cNvSpPr/>
          <p:nvPr/>
        </p:nvSpPr>
        <p:spPr>
          <a:xfrm flipV="1">
            <a:off x="5598708" y="1306808"/>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6" name="Rechthoek 15"/>
          <p:cNvSpPr/>
          <p:nvPr/>
        </p:nvSpPr>
        <p:spPr>
          <a:xfrm flipV="1">
            <a:off x="6212297" y="1306381"/>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7" name="Rechthoek 16"/>
          <p:cNvSpPr/>
          <p:nvPr/>
        </p:nvSpPr>
        <p:spPr>
          <a:xfrm rot="2700000">
            <a:off x="6117151" y="1273561"/>
            <a:ext cx="72000" cy="72000"/>
          </a:xfrm>
          <a:prstGeom prst="rect">
            <a:avLst/>
          </a:prstGeom>
          <a:no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p:cNvSpPr txBox="1"/>
          <p:nvPr/>
        </p:nvSpPr>
        <p:spPr>
          <a:xfrm>
            <a:off x="9601210" y="6313829"/>
            <a:ext cx="2057399" cy="307777"/>
          </a:xfrm>
          <a:prstGeom prst="rect">
            <a:avLst/>
          </a:prstGeom>
          <a:noFill/>
        </p:spPr>
        <p:txBody>
          <a:bodyPr wrap="square" rtlCol="0">
            <a:spAutoFit/>
          </a:bodyPr>
          <a:lstStyle/>
          <a:p>
            <a:r>
              <a:rPr lang="nl-NL" sz="1400" b="1" dirty="0">
                <a:solidFill>
                  <a:srgbClr val="D52B1E"/>
                </a:solidFill>
                <a:latin typeface="Arial" panose="020B0604020202020204" pitchFamily="34" charset="0"/>
                <a:cs typeface="Arial" panose="020B0604020202020204" pitchFamily="34" charset="0"/>
              </a:rPr>
              <a:t>www.dehaanlaw.nl</a:t>
            </a:r>
          </a:p>
        </p:txBody>
      </p:sp>
    </p:spTree>
    <p:extLst>
      <p:ext uri="{BB962C8B-B14F-4D97-AF65-F5344CB8AC3E}">
        <p14:creationId xmlns:p14="http://schemas.microsoft.com/office/powerpoint/2010/main" val="3298396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895351" y="1479463"/>
            <a:ext cx="10163175" cy="5139869"/>
          </a:xfrm>
          <a:prstGeom prst="rect">
            <a:avLst/>
          </a:prstGeom>
          <a:noFill/>
        </p:spPr>
        <p:txBody>
          <a:bodyPr wrap="square" rtlCol="0">
            <a:spAutoFit/>
          </a:bodyPr>
          <a:lstStyle/>
          <a:p>
            <a:pPr marL="285750" indent="-285750">
              <a:buClr>
                <a:srgbClr val="D52B1E"/>
              </a:buClr>
              <a:buFont typeface="Arial" panose="020B0604020202020204" pitchFamily="34" charset="0"/>
              <a:buChar char="•"/>
            </a:pPr>
            <a:r>
              <a:rPr lang="nl-NL" sz="2400" dirty="0">
                <a:latin typeface="Arial" panose="020B0604020202020204" pitchFamily="34" charset="0"/>
                <a:cs typeface="Arial" panose="020B0604020202020204" pitchFamily="34" charset="0"/>
              </a:rPr>
              <a:t>Tijdseenheid (dag, maand of jaar)</a:t>
            </a:r>
          </a:p>
          <a:p>
            <a:pPr marL="285750" indent="-285750">
              <a:buClr>
                <a:srgbClr val="D52B1E"/>
              </a:buClr>
              <a:buFont typeface="Arial" panose="020B0604020202020204" pitchFamily="34" charset="0"/>
              <a:buChar char="•"/>
            </a:pPr>
            <a:r>
              <a:rPr lang="nl-NL" sz="2400" dirty="0">
                <a:latin typeface="Arial" panose="020B0604020202020204" pitchFamily="34" charset="0"/>
                <a:cs typeface="Arial" panose="020B0604020202020204" pitchFamily="34" charset="0"/>
              </a:rPr>
              <a:t>Toekomstige, objectief bepaalbare, zekere gebeurtenis</a:t>
            </a:r>
          </a:p>
          <a:p>
            <a:pPr>
              <a:buClr>
                <a:srgbClr val="D52B1E"/>
              </a:buClr>
              <a:tabLst>
                <a:tab pos="361950" algn="l"/>
              </a:tabLst>
            </a:pPr>
            <a:r>
              <a:rPr lang="nl-NL" sz="2400" dirty="0">
                <a:latin typeface="Arial" panose="020B0604020202020204" pitchFamily="34" charset="0"/>
                <a:cs typeface="Arial" panose="020B0604020202020204" pitchFamily="34" charset="0"/>
              </a:rPr>
              <a:t>	</a:t>
            </a:r>
            <a:r>
              <a:rPr lang="nl-NL" sz="1600" dirty="0">
                <a:latin typeface="Arial" panose="020B0604020202020204" pitchFamily="34" charset="0"/>
                <a:cs typeface="Arial" panose="020B0604020202020204" pitchFamily="34" charset="0"/>
              </a:rPr>
              <a:t>Voorbeelden:</a:t>
            </a:r>
          </a:p>
          <a:p>
            <a:pPr marL="715963" indent="-449263" defTabSz="715963">
              <a:buClr>
                <a:srgbClr val="D52B1E"/>
              </a:buClr>
              <a:buFont typeface="Wingdings" panose="05000000000000000000" pitchFamily="2" charset="2"/>
              <a:buChar char="Ø"/>
              <a:tabLst>
                <a:tab pos="715963" algn="l"/>
              </a:tabLst>
            </a:pPr>
            <a:r>
              <a:rPr lang="nl-NL" sz="1600" dirty="0">
                <a:latin typeface="Arial" panose="020B0604020202020204" pitchFamily="34" charset="0"/>
                <a:cs typeface="Arial" panose="020B0604020202020204" pitchFamily="34" charset="0"/>
              </a:rPr>
              <a:t>Hoge Raad 8 januari 1952, </a:t>
            </a:r>
          </a:p>
          <a:p>
            <a:pPr marL="266700" defTabSz="715963">
              <a:buClr>
                <a:srgbClr val="D52B1E"/>
              </a:buClr>
              <a:tabLst>
                <a:tab pos="715963" algn="l"/>
              </a:tabLst>
            </a:pPr>
            <a:r>
              <a:rPr lang="nl-NL" sz="1600" dirty="0">
                <a:latin typeface="Arial" panose="020B0604020202020204" pitchFamily="34" charset="0"/>
                <a:cs typeface="Arial" panose="020B0604020202020204" pitchFamily="34" charset="0"/>
              </a:rPr>
              <a:t>	NJ 1952/243 (steencampagne: einde afhankelijk van wil werkgever, dus geen bepaalde tijd)</a:t>
            </a:r>
          </a:p>
          <a:p>
            <a:pPr marL="266700" defTabSz="715963">
              <a:buClr>
                <a:srgbClr val="D52B1E"/>
              </a:buClr>
              <a:tabLst>
                <a:tab pos="715963" algn="l"/>
              </a:tabLst>
            </a:pPr>
            <a:endParaRPr lang="nl-NL" sz="1600" dirty="0">
              <a:latin typeface="Arial" panose="020B0604020202020204" pitchFamily="34" charset="0"/>
              <a:cs typeface="Arial" panose="020B0604020202020204" pitchFamily="34" charset="0"/>
            </a:endParaRPr>
          </a:p>
          <a:p>
            <a:pPr marL="715963" indent="-449263" defTabSz="715963">
              <a:buClr>
                <a:srgbClr val="D52B1E"/>
              </a:buClr>
              <a:buFont typeface="Wingdings" panose="05000000000000000000" pitchFamily="2" charset="2"/>
              <a:buChar char="Ø"/>
              <a:tabLst>
                <a:tab pos="715963" algn="l"/>
              </a:tabLst>
            </a:pPr>
            <a:r>
              <a:rPr lang="nl-NL" sz="1600" dirty="0">
                <a:latin typeface="Arial" panose="020B0604020202020204" pitchFamily="34" charset="0"/>
                <a:cs typeface="Arial" panose="020B0604020202020204" pitchFamily="34" charset="0"/>
              </a:rPr>
              <a:t>Kantonrechter Alphen a/d Rijn, </a:t>
            </a:r>
          </a:p>
          <a:p>
            <a:pPr marL="266700" defTabSz="715963">
              <a:buClr>
                <a:srgbClr val="D52B1E"/>
              </a:buClr>
              <a:tabLst>
                <a:tab pos="715963" algn="l"/>
              </a:tabLst>
            </a:pPr>
            <a:r>
              <a:rPr lang="nl-NL" sz="1600" dirty="0">
                <a:latin typeface="Arial" panose="020B0604020202020204" pitchFamily="34" charset="0"/>
                <a:cs typeface="Arial" panose="020B0604020202020204" pitchFamily="34" charset="0"/>
              </a:rPr>
              <a:t>	ECLI:NL:KTGAAR:1997:AG2156, JAR 1998/43 </a:t>
            </a:r>
          </a:p>
          <a:p>
            <a:pPr marL="266700" defTabSz="715963">
              <a:buClr>
                <a:srgbClr val="D52B1E"/>
              </a:buClr>
              <a:tabLst>
                <a:tab pos="715963" algn="l"/>
              </a:tabLst>
            </a:pPr>
            <a:r>
              <a:rPr lang="nl-NL" sz="1600" dirty="0">
                <a:latin typeface="Arial" panose="020B0604020202020204" pitchFamily="34" charset="0"/>
                <a:cs typeface="Arial" panose="020B0604020202020204" pitchFamily="34" charset="0"/>
              </a:rPr>
              <a:t>	(einde seizoen: subjectieve element maakt opzegging noodzakelijk)</a:t>
            </a:r>
          </a:p>
          <a:p>
            <a:pPr marL="266700" defTabSz="715963">
              <a:buClr>
                <a:srgbClr val="D52B1E"/>
              </a:buClr>
              <a:tabLst>
                <a:tab pos="715963" algn="l"/>
              </a:tabLst>
            </a:pPr>
            <a:endParaRPr lang="nl-NL" sz="1600" dirty="0">
              <a:latin typeface="Arial" panose="020B0604020202020204" pitchFamily="34" charset="0"/>
              <a:cs typeface="Arial" panose="020B0604020202020204" pitchFamily="34" charset="0"/>
            </a:endParaRPr>
          </a:p>
          <a:p>
            <a:pPr marL="715963" indent="-449263" defTabSz="715963">
              <a:buClr>
                <a:srgbClr val="D52B1E"/>
              </a:buClr>
              <a:buFont typeface="Wingdings" panose="05000000000000000000" pitchFamily="2" charset="2"/>
              <a:buChar char="Ø"/>
              <a:tabLst>
                <a:tab pos="715963" algn="l"/>
              </a:tabLst>
            </a:pPr>
            <a:r>
              <a:rPr lang="nl-NL" sz="1600" dirty="0">
                <a:latin typeface="Arial" panose="020B0604020202020204" pitchFamily="34" charset="0"/>
                <a:cs typeface="Arial" panose="020B0604020202020204" pitchFamily="34" charset="0"/>
              </a:rPr>
              <a:t>Hof Leeuwarden 20 december 2011,</a:t>
            </a:r>
          </a:p>
          <a:p>
            <a:pPr marL="266700" defTabSz="715963">
              <a:buClr>
                <a:srgbClr val="D52B1E"/>
              </a:buClr>
              <a:tabLst>
                <a:tab pos="715963" algn="l"/>
              </a:tabLst>
            </a:pPr>
            <a:r>
              <a:rPr lang="nl-NL" sz="1600" dirty="0">
                <a:latin typeface="Arial" panose="020B0604020202020204" pitchFamily="34" charset="0"/>
                <a:cs typeface="Arial" panose="020B0604020202020204" pitchFamily="34" charset="0"/>
              </a:rPr>
              <a:t>	ECLI:NL:GHLEE:2011:BU8987, JIN 2012/28</a:t>
            </a:r>
          </a:p>
          <a:p>
            <a:pPr marL="266700" defTabSz="715963">
              <a:buClr>
                <a:srgbClr val="D52B1E"/>
              </a:buClr>
              <a:tabLst>
                <a:tab pos="715963" algn="l"/>
              </a:tabLst>
            </a:pPr>
            <a:r>
              <a:rPr lang="nl-NL" sz="1600" dirty="0">
                <a:latin typeface="Arial" panose="020B0604020202020204" pitchFamily="34" charset="0"/>
                <a:cs typeface="Arial" panose="020B0604020202020204" pitchFamily="34" charset="0"/>
              </a:rPr>
              <a:t>	(‘einde teeltseizoen’ niet objectief bepaalbaar)</a:t>
            </a:r>
          </a:p>
          <a:p>
            <a:pPr>
              <a:buClr>
                <a:srgbClr val="D52B1E"/>
              </a:buClr>
            </a:pPr>
            <a:r>
              <a:rPr lang="nl-NL" sz="1600" dirty="0">
                <a:latin typeface="Arial" panose="020B0604020202020204" pitchFamily="34" charset="0"/>
                <a:cs typeface="Arial" panose="020B0604020202020204" pitchFamily="34" charset="0"/>
              </a:rPr>
              <a:t>	</a:t>
            </a:r>
          </a:p>
          <a:p>
            <a:pPr>
              <a:buClr>
                <a:srgbClr val="D52B1E"/>
              </a:buClr>
            </a:pPr>
            <a:endParaRPr lang="nl-NL" sz="1600" dirty="0">
              <a:latin typeface="Arial" panose="020B0604020202020204" pitchFamily="34" charset="0"/>
              <a:cs typeface="Arial" panose="020B0604020202020204" pitchFamily="34" charset="0"/>
            </a:endParaRPr>
          </a:p>
          <a:p>
            <a:pPr>
              <a:buClr>
                <a:srgbClr val="D52B1E"/>
              </a:buClr>
            </a:pPr>
            <a:endParaRPr lang="nl-NL" sz="1600" dirty="0">
              <a:latin typeface="Arial" panose="020B0604020202020204" pitchFamily="34" charset="0"/>
              <a:cs typeface="Arial" panose="020B0604020202020204" pitchFamily="34" charset="0"/>
            </a:endParaRPr>
          </a:p>
          <a:p>
            <a:pPr marL="285744" indent="-285744">
              <a:buClr>
                <a:srgbClr val="D52B1E"/>
              </a:buClr>
              <a:buFont typeface="Symbol" panose="05050102010706020507" pitchFamily="18" charset="2"/>
              <a:buChar char=""/>
            </a:pPr>
            <a:endParaRPr lang="nl-NL" sz="1600" dirty="0">
              <a:latin typeface="Arial" panose="020B0604020202020204" pitchFamily="34" charset="0"/>
              <a:cs typeface="Arial" panose="020B0604020202020204" pitchFamily="34" charset="0"/>
            </a:endParaRPr>
          </a:p>
          <a:p>
            <a:pPr marL="285744" indent="-285744">
              <a:buClr>
                <a:srgbClr val="D52B1E"/>
              </a:buClr>
              <a:buFont typeface="Symbol" panose="05050102010706020507" pitchFamily="18" charset="2"/>
              <a:buChar char=""/>
            </a:pPr>
            <a:endParaRPr lang="nl-NL" sz="1600" dirty="0">
              <a:latin typeface="Arial" panose="020B0604020202020204" pitchFamily="34" charset="0"/>
              <a:cs typeface="Arial" panose="020B0604020202020204" pitchFamily="34" charset="0"/>
            </a:endParaRPr>
          </a:p>
          <a:p>
            <a:pPr marL="285744" indent="-285744">
              <a:buClr>
                <a:srgbClr val="D52B1E"/>
              </a:buClr>
              <a:buFont typeface="Symbol" panose="05050102010706020507" pitchFamily="18" charset="2"/>
              <a:buChar char=""/>
            </a:pPr>
            <a:endParaRPr lang="nl-NL" sz="1600" dirty="0">
              <a:latin typeface="Arial" panose="020B0604020202020204" pitchFamily="34" charset="0"/>
              <a:cs typeface="Arial" panose="020B0604020202020204" pitchFamily="34" charset="0"/>
            </a:endParaRPr>
          </a:p>
        </p:txBody>
      </p:sp>
      <p:sp>
        <p:nvSpPr>
          <p:cNvPr id="4" name="Rechthoek 3"/>
          <p:cNvSpPr/>
          <p:nvPr/>
        </p:nvSpPr>
        <p:spPr>
          <a:xfrm>
            <a:off x="0" y="5518485"/>
            <a:ext cx="12192000" cy="1339516"/>
          </a:xfrm>
          <a:prstGeom prst="rect">
            <a:avLst/>
          </a:prstGeom>
          <a:solidFill>
            <a:srgbClr val="EEEEEE"/>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solidFill>
                <a:srgbClr val="EEEEEE"/>
              </a:solidFill>
            </a:endParaRPr>
          </a:p>
        </p:txBody>
      </p:sp>
      <p:sp>
        <p:nvSpPr>
          <p:cNvPr id="5" name="Rechthoek 4"/>
          <p:cNvSpPr/>
          <p:nvPr/>
        </p:nvSpPr>
        <p:spPr>
          <a:xfrm>
            <a:off x="673769" y="5518486"/>
            <a:ext cx="1274303" cy="45719"/>
          </a:xfrm>
          <a:prstGeom prst="rect">
            <a:avLst/>
          </a:prstGeom>
          <a:solidFill>
            <a:srgbClr val="D52B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0" y="323854"/>
            <a:ext cx="12192000" cy="523220"/>
          </a:xfrm>
          <a:prstGeom prst="rect">
            <a:avLst/>
          </a:prstGeom>
          <a:noFill/>
        </p:spPr>
        <p:txBody>
          <a:bodyPr wrap="square" rtlCol="0">
            <a:spAutoFit/>
          </a:bodyPr>
          <a:lstStyle/>
          <a:p>
            <a:pPr algn="ctr"/>
            <a:r>
              <a:rPr lang="nl-NL" sz="2800" b="1" dirty="0">
                <a:latin typeface="Arial" panose="020B0604020202020204" pitchFamily="34" charset="0"/>
                <a:cs typeface="Arial" panose="020B0604020202020204" pitchFamily="34" charset="0"/>
              </a:rPr>
              <a:t>Definitie bepaalde tijd: art. 7:667 BW</a:t>
            </a:r>
          </a:p>
        </p:txBody>
      </p:sp>
      <p:pic>
        <p:nvPicPr>
          <p:cNvPr id="11" name="Afbeelding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770" y="5830903"/>
            <a:ext cx="2012967" cy="756000"/>
          </a:xfrm>
          <a:prstGeom prst="rect">
            <a:avLst/>
          </a:prstGeom>
        </p:spPr>
      </p:pic>
      <p:sp>
        <p:nvSpPr>
          <p:cNvPr id="15" name="Rechthoek 14"/>
          <p:cNvSpPr/>
          <p:nvPr/>
        </p:nvSpPr>
        <p:spPr>
          <a:xfrm flipV="1">
            <a:off x="5598708" y="1306808"/>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6" name="Rechthoek 15"/>
          <p:cNvSpPr/>
          <p:nvPr/>
        </p:nvSpPr>
        <p:spPr>
          <a:xfrm flipV="1">
            <a:off x="6212297" y="1306381"/>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7" name="Rechthoek 16"/>
          <p:cNvSpPr/>
          <p:nvPr/>
        </p:nvSpPr>
        <p:spPr>
          <a:xfrm rot="2700000">
            <a:off x="6117151" y="1273561"/>
            <a:ext cx="72000" cy="72000"/>
          </a:xfrm>
          <a:prstGeom prst="rect">
            <a:avLst/>
          </a:prstGeom>
          <a:no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Tekstvak 12"/>
          <p:cNvSpPr txBox="1"/>
          <p:nvPr/>
        </p:nvSpPr>
        <p:spPr>
          <a:xfrm>
            <a:off x="9601210" y="6313829"/>
            <a:ext cx="2057399" cy="307777"/>
          </a:xfrm>
          <a:prstGeom prst="rect">
            <a:avLst/>
          </a:prstGeom>
          <a:noFill/>
        </p:spPr>
        <p:txBody>
          <a:bodyPr wrap="square" rtlCol="0">
            <a:spAutoFit/>
          </a:bodyPr>
          <a:lstStyle/>
          <a:p>
            <a:r>
              <a:rPr lang="nl-NL" sz="1400" b="1" dirty="0">
                <a:solidFill>
                  <a:srgbClr val="D52B1E"/>
                </a:solidFill>
                <a:latin typeface="Arial" panose="020B0604020202020204" pitchFamily="34" charset="0"/>
                <a:cs typeface="Arial" panose="020B0604020202020204" pitchFamily="34" charset="0"/>
              </a:rPr>
              <a:t>www.dehaanlaw.nl</a:t>
            </a:r>
          </a:p>
        </p:txBody>
      </p:sp>
    </p:spTree>
    <p:extLst>
      <p:ext uri="{BB962C8B-B14F-4D97-AF65-F5344CB8AC3E}">
        <p14:creationId xmlns:p14="http://schemas.microsoft.com/office/powerpoint/2010/main" val="584267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673770" y="1402401"/>
            <a:ext cx="10540570" cy="3416320"/>
          </a:xfrm>
          <a:prstGeom prst="rect">
            <a:avLst/>
          </a:prstGeom>
          <a:noFill/>
        </p:spPr>
        <p:txBody>
          <a:bodyPr wrap="square" rtlCol="0">
            <a:spAutoFit/>
          </a:bodyPr>
          <a:lstStyle/>
          <a:p>
            <a:pPr marL="342900" indent="-342900">
              <a:lnSpc>
                <a:spcPct val="150000"/>
              </a:lnSpc>
              <a:buClr>
                <a:srgbClr val="D52B1E"/>
              </a:buClr>
              <a:buFont typeface="Wingdings" panose="05000000000000000000" pitchFamily="2" charset="2"/>
              <a:buChar char="v"/>
            </a:pPr>
            <a:r>
              <a:rPr lang="nl-NL" sz="2400" dirty="0">
                <a:latin typeface="Arial" panose="020B0604020202020204" pitchFamily="34" charset="0"/>
                <a:cs typeface="Arial" panose="020B0604020202020204" pitchFamily="34" charset="0"/>
              </a:rPr>
              <a:t>Art. 7:667 lid 2 BW</a:t>
            </a:r>
          </a:p>
          <a:p>
            <a:pPr marL="342900" indent="-342900">
              <a:lnSpc>
                <a:spcPct val="150000"/>
              </a:lnSpc>
              <a:buClr>
                <a:srgbClr val="D52B1E"/>
              </a:buClr>
              <a:buFont typeface="Wingdings" panose="05000000000000000000" pitchFamily="2" charset="2"/>
              <a:buChar char="v"/>
            </a:pPr>
            <a:r>
              <a:rPr lang="nl-NL" sz="2400" dirty="0">
                <a:latin typeface="Arial" panose="020B0604020202020204" pitchFamily="34" charset="0"/>
                <a:cs typeface="Arial" panose="020B0604020202020204" pitchFamily="34" charset="0"/>
              </a:rPr>
              <a:t>Indien dit schriftelijk is overeengekomen</a:t>
            </a:r>
          </a:p>
          <a:p>
            <a:pPr marL="342900" indent="-342900">
              <a:lnSpc>
                <a:spcPct val="150000"/>
              </a:lnSpc>
              <a:buClr>
                <a:srgbClr val="D52B1E"/>
              </a:buClr>
              <a:buFont typeface="Wingdings" panose="05000000000000000000" pitchFamily="2" charset="2"/>
              <a:buChar char="v"/>
            </a:pPr>
            <a:r>
              <a:rPr lang="nl-NL" sz="2400" dirty="0">
                <a:latin typeface="Arial" panose="020B0604020202020204" pitchFamily="34" charset="0"/>
                <a:cs typeface="Arial" panose="020B0604020202020204" pitchFamily="34" charset="0"/>
              </a:rPr>
              <a:t>Indien dit volgens wet of gebruik vereist is en hiervan niet schriftelijk is afgeweken (</a:t>
            </a:r>
            <a:r>
              <a:rPr lang="nl-NL" dirty="0">
                <a:latin typeface="Arial" panose="020B0604020202020204" pitchFamily="34" charset="0"/>
                <a:cs typeface="Arial" panose="020B0604020202020204" pitchFamily="34" charset="0"/>
              </a:rPr>
              <a:t>is eigenlijk een dode letter)</a:t>
            </a:r>
          </a:p>
          <a:p>
            <a:pPr marL="342900" indent="-342900">
              <a:lnSpc>
                <a:spcPct val="150000"/>
              </a:lnSpc>
              <a:buClr>
                <a:srgbClr val="D52B1E"/>
              </a:buClr>
              <a:buFont typeface="Wingdings" panose="05000000000000000000" pitchFamily="2" charset="2"/>
              <a:buChar char="v"/>
            </a:pPr>
            <a:endParaRPr lang="nl-NL" sz="2400" dirty="0">
              <a:latin typeface="Arial" panose="020B0604020202020204" pitchFamily="34" charset="0"/>
              <a:cs typeface="Arial" panose="020B0604020202020204" pitchFamily="34" charset="0"/>
            </a:endParaRPr>
          </a:p>
          <a:p>
            <a:pPr marL="342900" indent="-342900">
              <a:lnSpc>
                <a:spcPct val="150000"/>
              </a:lnSpc>
              <a:buClr>
                <a:srgbClr val="D52B1E"/>
              </a:buClr>
              <a:buFont typeface="Wingdings" panose="05000000000000000000" pitchFamily="2" charset="2"/>
              <a:buChar char="v"/>
            </a:pPr>
            <a:r>
              <a:rPr lang="nl-NL" sz="2400" dirty="0">
                <a:latin typeface="Arial" panose="020B0604020202020204" pitchFamily="34" charset="0"/>
                <a:cs typeface="Arial" panose="020B0604020202020204" pitchFamily="34" charset="0"/>
              </a:rPr>
              <a:t>Is sinds de inwerkingtreding van de WWZ ongewijzigd gebleven </a:t>
            </a:r>
          </a:p>
        </p:txBody>
      </p:sp>
      <p:sp>
        <p:nvSpPr>
          <p:cNvPr id="4" name="Rechthoek 3"/>
          <p:cNvSpPr/>
          <p:nvPr/>
        </p:nvSpPr>
        <p:spPr>
          <a:xfrm>
            <a:off x="0" y="5518485"/>
            <a:ext cx="12192000" cy="1339516"/>
          </a:xfrm>
          <a:prstGeom prst="rect">
            <a:avLst/>
          </a:prstGeom>
          <a:solidFill>
            <a:srgbClr val="EEEEEE"/>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solidFill>
                <a:srgbClr val="EEEEEE"/>
              </a:solidFill>
            </a:endParaRPr>
          </a:p>
        </p:txBody>
      </p:sp>
      <p:sp>
        <p:nvSpPr>
          <p:cNvPr id="5" name="Rechthoek 4"/>
          <p:cNvSpPr/>
          <p:nvPr/>
        </p:nvSpPr>
        <p:spPr>
          <a:xfrm>
            <a:off x="673769" y="5518486"/>
            <a:ext cx="1274303" cy="45719"/>
          </a:xfrm>
          <a:prstGeom prst="rect">
            <a:avLst/>
          </a:prstGeom>
          <a:solidFill>
            <a:srgbClr val="D52B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0" y="323854"/>
            <a:ext cx="12192000" cy="523220"/>
          </a:xfrm>
          <a:prstGeom prst="rect">
            <a:avLst/>
          </a:prstGeom>
          <a:noFill/>
        </p:spPr>
        <p:txBody>
          <a:bodyPr wrap="square" rtlCol="0">
            <a:spAutoFit/>
          </a:bodyPr>
          <a:lstStyle/>
          <a:p>
            <a:pPr algn="ctr"/>
            <a:r>
              <a:rPr lang="nl-NL" sz="2800" b="1" dirty="0">
                <a:latin typeface="Arial" panose="020B0604020202020204" pitchFamily="34" charset="0"/>
                <a:cs typeface="Arial" panose="020B0604020202020204" pitchFamily="34" charset="0"/>
              </a:rPr>
              <a:t>Voorafgaande opzegging</a:t>
            </a:r>
          </a:p>
        </p:txBody>
      </p:sp>
      <p:pic>
        <p:nvPicPr>
          <p:cNvPr id="11" name="Afbeelding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770" y="5830903"/>
            <a:ext cx="2012967" cy="756000"/>
          </a:xfrm>
          <a:prstGeom prst="rect">
            <a:avLst/>
          </a:prstGeom>
        </p:spPr>
      </p:pic>
      <p:sp>
        <p:nvSpPr>
          <p:cNvPr id="15" name="Rechthoek 14"/>
          <p:cNvSpPr/>
          <p:nvPr/>
        </p:nvSpPr>
        <p:spPr>
          <a:xfrm flipV="1">
            <a:off x="5598708" y="1306808"/>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6" name="Rechthoek 15"/>
          <p:cNvSpPr/>
          <p:nvPr/>
        </p:nvSpPr>
        <p:spPr>
          <a:xfrm flipV="1">
            <a:off x="6212297" y="1306381"/>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7" name="Rechthoek 16"/>
          <p:cNvSpPr/>
          <p:nvPr/>
        </p:nvSpPr>
        <p:spPr>
          <a:xfrm rot="2700000">
            <a:off x="6117151" y="1273561"/>
            <a:ext cx="72000" cy="72000"/>
          </a:xfrm>
          <a:prstGeom prst="rect">
            <a:avLst/>
          </a:prstGeom>
          <a:no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p:cNvSpPr txBox="1"/>
          <p:nvPr/>
        </p:nvSpPr>
        <p:spPr>
          <a:xfrm>
            <a:off x="9601210" y="6313829"/>
            <a:ext cx="2057399" cy="307777"/>
          </a:xfrm>
          <a:prstGeom prst="rect">
            <a:avLst/>
          </a:prstGeom>
          <a:noFill/>
        </p:spPr>
        <p:txBody>
          <a:bodyPr wrap="square" rtlCol="0">
            <a:spAutoFit/>
          </a:bodyPr>
          <a:lstStyle/>
          <a:p>
            <a:r>
              <a:rPr lang="nl-NL" sz="1400" b="1" dirty="0">
                <a:solidFill>
                  <a:srgbClr val="D52B1E"/>
                </a:solidFill>
                <a:latin typeface="Arial" panose="020B0604020202020204" pitchFamily="34" charset="0"/>
                <a:cs typeface="Arial" panose="020B0604020202020204" pitchFamily="34" charset="0"/>
              </a:rPr>
              <a:t>www.dehaanlaw.nl</a:t>
            </a:r>
          </a:p>
        </p:txBody>
      </p:sp>
    </p:spTree>
    <p:extLst>
      <p:ext uri="{BB962C8B-B14F-4D97-AF65-F5344CB8AC3E}">
        <p14:creationId xmlns:p14="http://schemas.microsoft.com/office/powerpoint/2010/main" val="1204126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673768" y="1558923"/>
            <a:ext cx="9914021" cy="4339650"/>
          </a:xfrm>
          <a:prstGeom prst="rect">
            <a:avLst/>
          </a:prstGeom>
          <a:noFill/>
        </p:spPr>
        <p:txBody>
          <a:bodyPr wrap="square" rtlCol="0">
            <a:spAutoFit/>
          </a:bodyPr>
          <a:lstStyle/>
          <a:p>
            <a:pPr marL="285750" indent="-285750">
              <a:lnSpc>
                <a:spcPct val="150000"/>
              </a:lnSpc>
              <a:buClr>
                <a:srgbClr val="D52B1E"/>
              </a:buClr>
              <a:buFont typeface="Wingdings" panose="05000000000000000000" pitchFamily="2" charset="2"/>
              <a:buChar char="v"/>
            </a:pPr>
            <a:r>
              <a:rPr lang="nl-NL" sz="2000" dirty="0">
                <a:latin typeface="Arial" panose="020B0604020202020204" pitchFamily="34" charset="0"/>
                <a:cs typeface="Arial" panose="020B0604020202020204" pitchFamily="34" charset="0"/>
              </a:rPr>
              <a:t>Art. 7:667 lid 3 BW</a:t>
            </a:r>
          </a:p>
          <a:p>
            <a:pPr marL="285750" indent="-285750">
              <a:lnSpc>
                <a:spcPct val="150000"/>
              </a:lnSpc>
              <a:buClr>
                <a:srgbClr val="D52B1E"/>
              </a:buClr>
              <a:buFont typeface="Wingdings" panose="05000000000000000000" pitchFamily="2" charset="2"/>
              <a:buChar char="v"/>
            </a:pPr>
            <a:r>
              <a:rPr lang="nl-NL" sz="2000" dirty="0">
                <a:latin typeface="Arial" panose="020B0604020202020204" pitchFamily="34" charset="0"/>
                <a:cs typeface="Arial" panose="020B0604020202020204" pitchFamily="34" charset="0"/>
              </a:rPr>
              <a:t>Moet schriftelijk zijn overeengekomen</a:t>
            </a:r>
          </a:p>
          <a:p>
            <a:pPr marL="285750" indent="-285750">
              <a:lnSpc>
                <a:spcPct val="150000"/>
              </a:lnSpc>
              <a:buClr>
                <a:srgbClr val="D52B1E"/>
              </a:buClr>
              <a:buFont typeface="Wingdings" panose="05000000000000000000" pitchFamily="2" charset="2"/>
              <a:buChar char="v"/>
            </a:pPr>
            <a:r>
              <a:rPr lang="nl-NL" sz="2000" dirty="0">
                <a:latin typeface="Arial" panose="020B0604020202020204" pitchFamily="34" charset="0"/>
                <a:cs typeface="Arial" panose="020B0604020202020204" pitchFamily="34" charset="0"/>
              </a:rPr>
              <a:t>Recht moet voor </a:t>
            </a:r>
            <a:r>
              <a:rPr lang="nl-NL" sz="2000" u="sng" dirty="0">
                <a:latin typeface="Arial" panose="020B0604020202020204" pitchFamily="34" charset="0"/>
                <a:cs typeface="Arial" panose="020B0604020202020204" pitchFamily="34" charset="0"/>
              </a:rPr>
              <a:t>ieder der partijen schriftelijk </a:t>
            </a:r>
            <a:r>
              <a:rPr lang="nl-NL" sz="2000" dirty="0">
                <a:latin typeface="Arial" panose="020B0604020202020204" pitchFamily="34" charset="0"/>
                <a:cs typeface="Arial" panose="020B0604020202020204" pitchFamily="34" charset="0"/>
              </a:rPr>
              <a:t>zijn overeengekomen</a:t>
            </a:r>
          </a:p>
          <a:p>
            <a:pPr marL="285750" indent="-285750">
              <a:lnSpc>
                <a:spcPct val="150000"/>
              </a:lnSpc>
              <a:buClr>
                <a:srgbClr val="D52B1E"/>
              </a:buClr>
              <a:buFont typeface="Wingdings" panose="05000000000000000000" pitchFamily="2" charset="2"/>
              <a:buChar char="v"/>
            </a:pPr>
            <a:r>
              <a:rPr lang="nl-NL" sz="2000" dirty="0">
                <a:latin typeface="Arial" panose="020B0604020202020204" pitchFamily="34" charset="0"/>
                <a:cs typeface="Arial" panose="020B0604020202020204" pitchFamily="34" charset="0"/>
              </a:rPr>
              <a:t>Toestemming voor ontslag is wel gewoon vereist</a:t>
            </a:r>
          </a:p>
          <a:p>
            <a:pPr marL="285750" indent="-285750">
              <a:lnSpc>
                <a:spcPct val="150000"/>
              </a:lnSpc>
              <a:buClr>
                <a:srgbClr val="D52B1E"/>
              </a:buClr>
              <a:buFont typeface="Wingdings" panose="05000000000000000000" pitchFamily="2" charset="2"/>
              <a:buChar char="v"/>
            </a:pPr>
            <a:r>
              <a:rPr lang="nl-NL" sz="2000" dirty="0">
                <a:latin typeface="Arial" panose="020B0604020202020204" pitchFamily="34" charset="0"/>
                <a:cs typeface="Arial" panose="020B0604020202020204" pitchFamily="34" charset="0"/>
              </a:rPr>
              <a:t>Afwezigheid van beding tast de opzegging niet aan, maar leidt tot schadeplichtigheid</a:t>
            </a:r>
          </a:p>
          <a:p>
            <a:pPr marL="285750" indent="-285750">
              <a:lnSpc>
                <a:spcPct val="150000"/>
              </a:lnSpc>
              <a:buClr>
                <a:srgbClr val="D52B1E"/>
              </a:buClr>
              <a:buFont typeface="Wingdings" panose="05000000000000000000" pitchFamily="2" charset="2"/>
              <a:buChar char="v"/>
            </a:pPr>
            <a:r>
              <a:rPr lang="nl-NL" sz="2000" dirty="0">
                <a:latin typeface="Arial" panose="020B0604020202020204" pitchFamily="34" charset="0"/>
                <a:cs typeface="Arial" panose="020B0604020202020204" pitchFamily="34" charset="0"/>
              </a:rPr>
              <a:t>Is sinds de inwerkingtreding van de WWZ in stand gebleven, maar bijzondere regels ……………………</a:t>
            </a:r>
          </a:p>
          <a:p>
            <a:pPr marL="285750" indent="-285750">
              <a:lnSpc>
                <a:spcPct val="150000"/>
              </a:lnSpc>
              <a:buClr>
                <a:srgbClr val="D52B1E"/>
              </a:buClr>
              <a:buFont typeface="Wingdings" panose="05000000000000000000" pitchFamily="2" charset="2"/>
              <a:buChar char="v"/>
            </a:pPr>
            <a:endParaRPr lang="nl-NL" sz="2400" dirty="0">
              <a:latin typeface="Arial" panose="020B0604020202020204" pitchFamily="34" charset="0"/>
              <a:cs typeface="Arial" panose="020B0604020202020204" pitchFamily="34" charset="0"/>
            </a:endParaRPr>
          </a:p>
        </p:txBody>
      </p:sp>
      <p:sp>
        <p:nvSpPr>
          <p:cNvPr id="4" name="Rechthoek 3"/>
          <p:cNvSpPr/>
          <p:nvPr/>
        </p:nvSpPr>
        <p:spPr>
          <a:xfrm>
            <a:off x="0" y="5518485"/>
            <a:ext cx="12192000" cy="1339516"/>
          </a:xfrm>
          <a:prstGeom prst="rect">
            <a:avLst/>
          </a:prstGeom>
          <a:solidFill>
            <a:srgbClr val="EEEEEE"/>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solidFill>
                <a:srgbClr val="EEEEEE"/>
              </a:solidFill>
            </a:endParaRPr>
          </a:p>
        </p:txBody>
      </p:sp>
      <p:sp>
        <p:nvSpPr>
          <p:cNvPr id="5" name="Rechthoek 4"/>
          <p:cNvSpPr/>
          <p:nvPr/>
        </p:nvSpPr>
        <p:spPr>
          <a:xfrm>
            <a:off x="673769" y="5518486"/>
            <a:ext cx="1274303" cy="45719"/>
          </a:xfrm>
          <a:prstGeom prst="rect">
            <a:avLst/>
          </a:prstGeom>
          <a:solidFill>
            <a:srgbClr val="D52B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0" y="323854"/>
            <a:ext cx="12192000" cy="523220"/>
          </a:xfrm>
          <a:prstGeom prst="rect">
            <a:avLst/>
          </a:prstGeom>
          <a:noFill/>
        </p:spPr>
        <p:txBody>
          <a:bodyPr wrap="square" rtlCol="0">
            <a:spAutoFit/>
          </a:bodyPr>
          <a:lstStyle/>
          <a:p>
            <a:pPr algn="ctr"/>
            <a:r>
              <a:rPr lang="nl-NL" sz="2800" b="1" dirty="0">
                <a:latin typeface="Arial" panose="020B0604020202020204" pitchFamily="34" charset="0"/>
                <a:cs typeface="Arial" panose="020B0604020202020204" pitchFamily="34" charset="0"/>
              </a:rPr>
              <a:t>Tussentijdse opzegging</a:t>
            </a:r>
          </a:p>
        </p:txBody>
      </p:sp>
      <p:pic>
        <p:nvPicPr>
          <p:cNvPr id="11" name="Afbeelding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770" y="5830903"/>
            <a:ext cx="2012967" cy="756000"/>
          </a:xfrm>
          <a:prstGeom prst="rect">
            <a:avLst/>
          </a:prstGeom>
        </p:spPr>
      </p:pic>
      <p:sp>
        <p:nvSpPr>
          <p:cNvPr id="15" name="Rechthoek 14"/>
          <p:cNvSpPr/>
          <p:nvPr/>
        </p:nvSpPr>
        <p:spPr>
          <a:xfrm flipV="1">
            <a:off x="5598708" y="1306808"/>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6" name="Rechthoek 15"/>
          <p:cNvSpPr/>
          <p:nvPr/>
        </p:nvSpPr>
        <p:spPr>
          <a:xfrm flipV="1">
            <a:off x="6212297" y="1306381"/>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7" name="Rechthoek 16"/>
          <p:cNvSpPr/>
          <p:nvPr/>
        </p:nvSpPr>
        <p:spPr>
          <a:xfrm rot="2700000">
            <a:off x="6117151" y="1273561"/>
            <a:ext cx="72000" cy="72000"/>
          </a:xfrm>
          <a:prstGeom prst="rect">
            <a:avLst/>
          </a:prstGeom>
          <a:no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p:cNvSpPr txBox="1"/>
          <p:nvPr/>
        </p:nvSpPr>
        <p:spPr>
          <a:xfrm>
            <a:off x="9601210" y="6313829"/>
            <a:ext cx="2057399" cy="307777"/>
          </a:xfrm>
          <a:prstGeom prst="rect">
            <a:avLst/>
          </a:prstGeom>
          <a:noFill/>
        </p:spPr>
        <p:txBody>
          <a:bodyPr wrap="square" rtlCol="0">
            <a:spAutoFit/>
          </a:bodyPr>
          <a:lstStyle/>
          <a:p>
            <a:r>
              <a:rPr lang="nl-NL" sz="1400" b="1" dirty="0">
                <a:solidFill>
                  <a:srgbClr val="D52B1E"/>
                </a:solidFill>
                <a:latin typeface="Arial" panose="020B0604020202020204" pitchFamily="34" charset="0"/>
                <a:cs typeface="Arial" panose="020B0604020202020204" pitchFamily="34" charset="0"/>
              </a:rPr>
              <a:t>www.dehaanlaw.nl</a:t>
            </a:r>
          </a:p>
        </p:txBody>
      </p:sp>
    </p:spTree>
    <p:extLst>
      <p:ext uri="{BB962C8B-B14F-4D97-AF65-F5344CB8AC3E}">
        <p14:creationId xmlns:p14="http://schemas.microsoft.com/office/powerpoint/2010/main" val="512099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673770" y="1394170"/>
            <a:ext cx="10471558" cy="5078313"/>
          </a:xfrm>
          <a:prstGeom prst="rect">
            <a:avLst/>
          </a:prstGeom>
          <a:noFill/>
        </p:spPr>
        <p:txBody>
          <a:bodyPr wrap="square" rtlCol="0">
            <a:spAutoFit/>
          </a:bodyPr>
          <a:lstStyle/>
          <a:p>
            <a:pPr marL="285750" indent="-285750">
              <a:lnSpc>
                <a:spcPct val="150000"/>
              </a:lnSpc>
              <a:buClr>
                <a:srgbClr val="D52B1E"/>
              </a:buClr>
              <a:buFont typeface="Wingdings" panose="05000000000000000000" pitchFamily="2" charset="2"/>
              <a:buChar char="§"/>
            </a:pPr>
            <a:r>
              <a:rPr lang="nl-NL" sz="2000" dirty="0">
                <a:latin typeface="Arial" panose="020B0604020202020204" pitchFamily="34" charset="0"/>
                <a:cs typeface="Arial" panose="020B0604020202020204" pitchFamily="34" charset="0"/>
              </a:rPr>
              <a:t>Kantonrechter kan tussentijds ontbinden ex art. 7:671b BW (werkgeversverzoek) en art. 7:671c BW (werknemersverzoek)</a:t>
            </a:r>
          </a:p>
          <a:p>
            <a:pPr>
              <a:lnSpc>
                <a:spcPct val="150000"/>
              </a:lnSpc>
              <a:buClr>
                <a:srgbClr val="D52B1E"/>
              </a:buClr>
            </a:pPr>
            <a:endParaRPr lang="nl-NL" sz="1600" dirty="0">
              <a:latin typeface="Arial" panose="020B0604020202020204" pitchFamily="34" charset="0"/>
              <a:cs typeface="Arial" panose="020B0604020202020204" pitchFamily="34" charset="0"/>
            </a:endParaRPr>
          </a:p>
          <a:p>
            <a:pPr marL="285750" indent="-285750">
              <a:lnSpc>
                <a:spcPct val="150000"/>
              </a:lnSpc>
              <a:buClr>
                <a:srgbClr val="D52B1E"/>
              </a:buClr>
              <a:buFont typeface="Wingdings" panose="05000000000000000000" pitchFamily="2" charset="2"/>
              <a:buChar char="§"/>
            </a:pPr>
            <a:r>
              <a:rPr lang="nl-NL" sz="2000" dirty="0">
                <a:latin typeface="Arial" panose="020B0604020202020204" pitchFamily="34" charset="0"/>
                <a:cs typeface="Arial" panose="020B0604020202020204" pitchFamily="34" charset="0"/>
              </a:rPr>
              <a:t>Als wordt ontbonden </a:t>
            </a:r>
            <a:r>
              <a:rPr lang="nl-NL" sz="2000" u="sng" dirty="0">
                <a:latin typeface="Arial" panose="020B0604020202020204" pitchFamily="34" charset="0"/>
                <a:cs typeface="Arial" panose="020B0604020202020204" pitchFamily="34" charset="0"/>
              </a:rPr>
              <a:t>met tussentijds opzegbeding</a:t>
            </a:r>
            <a:r>
              <a:rPr lang="nl-NL" sz="2000" dirty="0">
                <a:latin typeface="Arial" panose="020B0604020202020204" pitchFamily="34" charset="0"/>
                <a:cs typeface="Arial" panose="020B0604020202020204" pitchFamily="34" charset="0"/>
              </a:rPr>
              <a:t> is de rechter ex art. 7:671b lid 8 BW en art. 7:671c lid 2 bevoegd tot: </a:t>
            </a:r>
          </a:p>
          <a:p>
            <a:pPr marL="285750" indent="515938">
              <a:lnSpc>
                <a:spcPct val="150000"/>
              </a:lnSpc>
              <a:buClr>
                <a:srgbClr val="D52B1E"/>
              </a:buClr>
              <a:buFont typeface="Wingdings" panose="05000000000000000000" pitchFamily="2" charset="2"/>
              <a:buChar char="ü"/>
              <a:tabLst>
                <a:tab pos="801688" algn="l"/>
              </a:tabLst>
            </a:pPr>
            <a:r>
              <a:rPr lang="nl-NL" dirty="0">
                <a:latin typeface="Arial" panose="020B0604020202020204" pitchFamily="34" charset="0"/>
                <a:cs typeface="Arial" panose="020B0604020202020204" pitchFamily="34" charset="0"/>
              </a:rPr>
              <a:t>Bij werkgeversverzoek ontbinding bepalen op eerder tijdstip bij ernstige verwijtbaarheid 	werknemer, sub b</a:t>
            </a:r>
          </a:p>
          <a:p>
            <a:pPr marL="285750" indent="515938" defTabSz="801688">
              <a:lnSpc>
                <a:spcPct val="150000"/>
              </a:lnSpc>
              <a:buClr>
                <a:srgbClr val="D52B1E"/>
              </a:buClr>
              <a:buFont typeface="Wingdings" panose="05000000000000000000" pitchFamily="2" charset="2"/>
              <a:buChar char="ü"/>
            </a:pPr>
            <a:r>
              <a:rPr lang="nl-NL" dirty="0">
                <a:latin typeface="Arial" panose="020B0604020202020204" pitchFamily="34" charset="0"/>
                <a:cs typeface="Arial" panose="020B0604020202020204" pitchFamily="34" charset="0"/>
              </a:rPr>
              <a:t>Billijke vergoeding voor werknemer bij ernstige verwijtbaarheid werkgever, sub c 	respectievelijk sub b</a:t>
            </a:r>
          </a:p>
          <a:p>
            <a:pPr marL="285750" indent="-285750">
              <a:lnSpc>
                <a:spcPct val="150000"/>
              </a:lnSpc>
              <a:buClr>
                <a:srgbClr val="D52B1E"/>
              </a:buClr>
              <a:buFont typeface="Wingdings" panose="05000000000000000000" pitchFamily="2" charset="2"/>
              <a:buChar char="§"/>
            </a:pPr>
            <a:endParaRPr lang="nl-NL" sz="1600" dirty="0">
              <a:latin typeface="Arial" panose="020B0604020202020204" pitchFamily="34" charset="0"/>
              <a:cs typeface="Arial" panose="020B0604020202020204" pitchFamily="34" charset="0"/>
            </a:endParaRPr>
          </a:p>
          <a:p>
            <a:pPr>
              <a:lnSpc>
                <a:spcPct val="150000"/>
              </a:lnSpc>
              <a:buClr>
                <a:srgbClr val="D52B1E"/>
              </a:buClr>
              <a:tabLst>
                <a:tab pos="361950" algn="l"/>
              </a:tabLst>
            </a:pPr>
            <a:r>
              <a:rPr lang="nl-NL" sz="1600" dirty="0">
                <a:latin typeface="Arial" panose="020B0604020202020204" pitchFamily="34" charset="0"/>
                <a:cs typeface="Arial" panose="020B0604020202020204" pitchFamily="34" charset="0"/>
              </a:rPr>
              <a:t>	</a:t>
            </a:r>
          </a:p>
          <a:p>
            <a:pPr marL="285744" indent="-285744">
              <a:lnSpc>
                <a:spcPct val="150000"/>
              </a:lnSpc>
              <a:buClr>
                <a:srgbClr val="D52B1E"/>
              </a:buClr>
              <a:buFont typeface="Symbol" panose="05050102010706020507" pitchFamily="18" charset="2"/>
              <a:buChar char=""/>
            </a:pPr>
            <a:endParaRPr lang="nl-NL" sz="1600" dirty="0">
              <a:latin typeface="Arial" panose="020B0604020202020204" pitchFamily="34" charset="0"/>
              <a:cs typeface="Arial" panose="020B0604020202020204" pitchFamily="34" charset="0"/>
            </a:endParaRPr>
          </a:p>
        </p:txBody>
      </p:sp>
      <p:sp>
        <p:nvSpPr>
          <p:cNvPr id="4" name="Rechthoek 3"/>
          <p:cNvSpPr/>
          <p:nvPr/>
        </p:nvSpPr>
        <p:spPr>
          <a:xfrm>
            <a:off x="0" y="5518485"/>
            <a:ext cx="12192000" cy="1339516"/>
          </a:xfrm>
          <a:prstGeom prst="rect">
            <a:avLst/>
          </a:prstGeom>
          <a:solidFill>
            <a:srgbClr val="EEEEEE"/>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solidFill>
                <a:srgbClr val="EEEEEE"/>
              </a:solidFill>
            </a:endParaRPr>
          </a:p>
        </p:txBody>
      </p:sp>
      <p:sp>
        <p:nvSpPr>
          <p:cNvPr id="5" name="Rechthoek 4"/>
          <p:cNvSpPr/>
          <p:nvPr/>
        </p:nvSpPr>
        <p:spPr>
          <a:xfrm>
            <a:off x="673769" y="5518486"/>
            <a:ext cx="1274303" cy="45719"/>
          </a:xfrm>
          <a:prstGeom prst="rect">
            <a:avLst/>
          </a:prstGeom>
          <a:solidFill>
            <a:srgbClr val="D52B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0" y="323854"/>
            <a:ext cx="12192000" cy="523220"/>
          </a:xfrm>
          <a:prstGeom prst="rect">
            <a:avLst/>
          </a:prstGeom>
          <a:noFill/>
        </p:spPr>
        <p:txBody>
          <a:bodyPr wrap="square" rtlCol="0">
            <a:spAutoFit/>
          </a:bodyPr>
          <a:lstStyle/>
          <a:p>
            <a:pPr algn="ctr"/>
            <a:r>
              <a:rPr lang="nl-NL" sz="2800" b="1" dirty="0">
                <a:latin typeface="Arial" panose="020B0604020202020204" pitchFamily="34" charset="0"/>
                <a:cs typeface="Arial" panose="020B0604020202020204" pitchFamily="34" charset="0"/>
              </a:rPr>
              <a:t>Tussentijdse opzegging in de WWZ</a:t>
            </a:r>
          </a:p>
        </p:txBody>
      </p:sp>
      <p:pic>
        <p:nvPicPr>
          <p:cNvPr id="11" name="Afbeelding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770" y="5830903"/>
            <a:ext cx="2012967" cy="756000"/>
          </a:xfrm>
          <a:prstGeom prst="rect">
            <a:avLst/>
          </a:prstGeom>
        </p:spPr>
      </p:pic>
      <p:sp>
        <p:nvSpPr>
          <p:cNvPr id="15" name="Rechthoek 14"/>
          <p:cNvSpPr/>
          <p:nvPr/>
        </p:nvSpPr>
        <p:spPr>
          <a:xfrm flipV="1">
            <a:off x="5598708" y="1306808"/>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6" name="Rechthoek 15"/>
          <p:cNvSpPr/>
          <p:nvPr/>
        </p:nvSpPr>
        <p:spPr>
          <a:xfrm flipV="1">
            <a:off x="6212297" y="1306381"/>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7" name="Rechthoek 16"/>
          <p:cNvSpPr/>
          <p:nvPr/>
        </p:nvSpPr>
        <p:spPr>
          <a:xfrm rot="2700000">
            <a:off x="6117151" y="1273561"/>
            <a:ext cx="72000" cy="72000"/>
          </a:xfrm>
          <a:prstGeom prst="rect">
            <a:avLst/>
          </a:prstGeom>
          <a:no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p:cNvSpPr txBox="1"/>
          <p:nvPr/>
        </p:nvSpPr>
        <p:spPr>
          <a:xfrm>
            <a:off x="9601210" y="6313829"/>
            <a:ext cx="2057399" cy="307777"/>
          </a:xfrm>
          <a:prstGeom prst="rect">
            <a:avLst/>
          </a:prstGeom>
          <a:noFill/>
        </p:spPr>
        <p:txBody>
          <a:bodyPr wrap="square" rtlCol="0">
            <a:spAutoFit/>
          </a:bodyPr>
          <a:lstStyle/>
          <a:p>
            <a:r>
              <a:rPr lang="nl-NL" sz="1400" b="1" dirty="0">
                <a:solidFill>
                  <a:srgbClr val="D52B1E"/>
                </a:solidFill>
                <a:latin typeface="Arial" panose="020B0604020202020204" pitchFamily="34" charset="0"/>
                <a:cs typeface="Arial" panose="020B0604020202020204" pitchFamily="34" charset="0"/>
              </a:rPr>
              <a:t>www.dehaanlaw.nl</a:t>
            </a:r>
          </a:p>
        </p:txBody>
      </p:sp>
    </p:spTree>
    <p:extLst>
      <p:ext uri="{BB962C8B-B14F-4D97-AF65-F5344CB8AC3E}">
        <p14:creationId xmlns:p14="http://schemas.microsoft.com/office/powerpoint/2010/main" val="1626600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673768" y="1394168"/>
            <a:ext cx="9914021" cy="5124480"/>
          </a:xfrm>
          <a:prstGeom prst="rect">
            <a:avLst/>
          </a:prstGeom>
          <a:noFill/>
        </p:spPr>
        <p:txBody>
          <a:bodyPr wrap="square" rtlCol="0">
            <a:spAutoFit/>
          </a:bodyPr>
          <a:lstStyle/>
          <a:p>
            <a:pPr marL="285750" indent="-285750">
              <a:lnSpc>
                <a:spcPct val="150000"/>
              </a:lnSpc>
              <a:buClr>
                <a:srgbClr val="D52B1E"/>
              </a:buClr>
              <a:buFont typeface="Wingdings" panose="05000000000000000000" pitchFamily="2" charset="2"/>
              <a:buChar char="§"/>
            </a:pPr>
            <a:r>
              <a:rPr lang="nl-NL" sz="2000" dirty="0">
                <a:latin typeface="Arial" panose="020B0604020202020204" pitchFamily="34" charset="0"/>
                <a:cs typeface="Arial" panose="020B0604020202020204" pitchFamily="34" charset="0"/>
              </a:rPr>
              <a:t>Als wordt ontbonden </a:t>
            </a:r>
            <a:r>
              <a:rPr lang="nl-NL" sz="2000" u="sng" dirty="0">
                <a:latin typeface="Arial" panose="020B0604020202020204" pitchFamily="34" charset="0"/>
                <a:cs typeface="Arial" panose="020B0604020202020204" pitchFamily="34" charset="0"/>
              </a:rPr>
              <a:t>zonder tussentijds opzegbeding </a:t>
            </a:r>
            <a:r>
              <a:rPr lang="nl-NL" sz="2000" dirty="0">
                <a:latin typeface="Arial" panose="020B0604020202020204" pitchFamily="34" charset="0"/>
                <a:cs typeface="Arial" panose="020B0604020202020204" pitchFamily="34" charset="0"/>
              </a:rPr>
              <a:t>is de rechter ex art. 7:671b lid 9 BW en art. 7:671c lid 3 BW bevoegd tot:</a:t>
            </a:r>
          </a:p>
          <a:p>
            <a:pPr marL="285750" indent="-19050">
              <a:lnSpc>
                <a:spcPct val="150000"/>
              </a:lnSpc>
              <a:buClr>
                <a:srgbClr val="D52B1E"/>
              </a:buClr>
              <a:buFont typeface="Wingdings" panose="05000000000000000000" pitchFamily="2" charset="2"/>
              <a:buChar char="ü"/>
              <a:tabLst>
                <a:tab pos="801688" algn="l"/>
              </a:tabLst>
            </a:pPr>
            <a:r>
              <a:rPr lang="nl-NL" dirty="0">
                <a:latin typeface="Arial" panose="020B0604020202020204" pitchFamily="34" charset="0"/>
                <a:cs typeface="Arial" panose="020B0604020202020204" pitchFamily="34" charset="0"/>
              </a:rPr>
              <a:t>	Vergoeding tot ten hoogste het loon over de resterende termijn , sub a én</a:t>
            </a:r>
          </a:p>
          <a:p>
            <a:pPr marL="801688" indent="-534988">
              <a:lnSpc>
                <a:spcPct val="150000"/>
              </a:lnSpc>
              <a:buClr>
                <a:srgbClr val="D52B1E"/>
              </a:buClr>
              <a:buFont typeface="Wingdings" panose="05000000000000000000" pitchFamily="2" charset="2"/>
              <a:buChar char="ü"/>
              <a:tabLst>
                <a:tab pos="801688" algn="l"/>
              </a:tabLst>
            </a:pPr>
            <a:r>
              <a:rPr lang="nl-NL" dirty="0">
                <a:latin typeface="Arial" panose="020B0604020202020204" pitchFamily="34" charset="0"/>
                <a:cs typeface="Arial" panose="020B0604020202020204" pitchFamily="34" charset="0"/>
              </a:rPr>
              <a:t>Billijke vergoeding voor de werknemer bij ernstige verwijtbaarheid werkgever, sub b óf</a:t>
            </a:r>
          </a:p>
          <a:p>
            <a:pPr marL="801688" indent="-534988">
              <a:lnSpc>
                <a:spcPct val="150000"/>
              </a:lnSpc>
              <a:buClr>
                <a:srgbClr val="D52B1E"/>
              </a:buClr>
              <a:buFont typeface="Wingdings" panose="05000000000000000000" pitchFamily="2" charset="2"/>
              <a:buChar char="ü"/>
              <a:tabLst>
                <a:tab pos="801688" algn="l"/>
              </a:tabLst>
            </a:pPr>
            <a:r>
              <a:rPr lang="nl-NL" dirty="0">
                <a:latin typeface="Arial" panose="020B0604020202020204" pitchFamily="34" charset="0"/>
                <a:cs typeface="Arial" panose="020B0604020202020204" pitchFamily="34" charset="0"/>
              </a:rPr>
              <a:t>Vergoeding voor werkgever van ten hoogste het loon over de resterende termijn bij ernstige verwijtbaarheid werknemer, sub c</a:t>
            </a:r>
          </a:p>
          <a:p>
            <a:pPr marL="266700">
              <a:lnSpc>
                <a:spcPct val="150000"/>
              </a:lnSpc>
              <a:buClr>
                <a:srgbClr val="D52B1E"/>
              </a:buClr>
              <a:tabLst>
                <a:tab pos="801688" algn="l"/>
              </a:tabLst>
            </a:pPr>
            <a:endParaRPr lang="nl-NL" dirty="0">
              <a:latin typeface="Arial" panose="020B0604020202020204" pitchFamily="34" charset="0"/>
              <a:cs typeface="Arial" panose="020B0604020202020204" pitchFamily="34" charset="0"/>
            </a:endParaRPr>
          </a:p>
          <a:p>
            <a:pPr marL="285750" indent="-285750">
              <a:lnSpc>
                <a:spcPct val="150000"/>
              </a:lnSpc>
              <a:buClr>
                <a:srgbClr val="D52B1E"/>
              </a:buClr>
              <a:buFont typeface="Wingdings" panose="05000000000000000000" pitchFamily="2" charset="2"/>
              <a:buChar char="§"/>
              <a:tabLst>
                <a:tab pos="801688" algn="l"/>
              </a:tabLst>
            </a:pPr>
            <a:r>
              <a:rPr lang="nl-NL" sz="2000" dirty="0">
                <a:latin typeface="Arial" panose="020B0604020202020204" pitchFamily="34" charset="0"/>
                <a:cs typeface="Arial" panose="020B0604020202020204" pitchFamily="34" charset="0"/>
              </a:rPr>
              <a:t>Er bestaat recht op een transitievergoeding ex art. 7:673 BW bij duur vanaf 24 maanden </a:t>
            </a:r>
          </a:p>
          <a:p>
            <a:pPr marL="285744" indent="-285744">
              <a:lnSpc>
                <a:spcPct val="150000"/>
              </a:lnSpc>
              <a:buClr>
                <a:srgbClr val="D52B1E"/>
              </a:buClr>
              <a:buFont typeface="Symbol" panose="05050102010706020507" pitchFamily="18" charset="2"/>
              <a:buChar char=""/>
            </a:pPr>
            <a:endParaRPr lang="nl-NL" sz="1600" dirty="0">
              <a:latin typeface="Arial" panose="020B0604020202020204" pitchFamily="34" charset="0"/>
              <a:cs typeface="Arial" panose="020B0604020202020204" pitchFamily="34" charset="0"/>
            </a:endParaRPr>
          </a:p>
          <a:p>
            <a:pPr marL="285744" indent="-285744">
              <a:lnSpc>
                <a:spcPct val="150000"/>
              </a:lnSpc>
              <a:buClr>
                <a:srgbClr val="D52B1E"/>
              </a:buClr>
              <a:buFont typeface="Symbol" panose="05050102010706020507" pitchFamily="18" charset="2"/>
              <a:buChar char=""/>
            </a:pPr>
            <a:endParaRPr lang="nl-NL" sz="1600" dirty="0">
              <a:latin typeface="Arial" panose="020B0604020202020204" pitchFamily="34" charset="0"/>
              <a:cs typeface="Arial" panose="020B0604020202020204" pitchFamily="34" charset="0"/>
            </a:endParaRPr>
          </a:p>
          <a:p>
            <a:pPr marL="285744" indent="-285744">
              <a:lnSpc>
                <a:spcPct val="150000"/>
              </a:lnSpc>
              <a:buClr>
                <a:srgbClr val="D52B1E"/>
              </a:buClr>
              <a:buFont typeface="Symbol" panose="05050102010706020507" pitchFamily="18" charset="2"/>
              <a:buChar char=""/>
            </a:pPr>
            <a:endParaRPr lang="nl-NL" sz="1600" dirty="0">
              <a:latin typeface="Arial" panose="020B0604020202020204" pitchFamily="34" charset="0"/>
              <a:cs typeface="Arial" panose="020B0604020202020204" pitchFamily="34" charset="0"/>
            </a:endParaRPr>
          </a:p>
        </p:txBody>
      </p:sp>
      <p:sp>
        <p:nvSpPr>
          <p:cNvPr id="4" name="Rechthoek 3"/>
          <p:cNvSpPr/>
          <p:nvPr/>
        </p:nvSpPr>
        <p:spPr>
          <a:xfrm>
            <a:off x="0" y="5518485"/>
            <a:ext cx="12192000" cy="1339516"/>
          </a:xfrm>
          <a:prstGeom prst="rect">
            <a:avLst/>
          </a:prstGeom>
          <a:solidFill>
            <a:srgbClr val="EEEEEE"/>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solidFill>
                <a:srgbClr val="EEEEEE"/>
              </a:solidFill>
            </a:endParaRPr>
          </a:p>
        </p:txBody>
      </p:sp>
      <p:sp>
        <p:nvSpPr>
          <p:cNvPr id="5" name="Rechthoek 4"/>
          <p:cNvSpPr/>
          <p:nvPr/>
        </p:nvSpPr>
        <p:spPr>
          <a:xfrm>
            <a:off x="673769" y="5518486"/>
            <a:ext cx="1274303" cy="45719"/>
          </a:xfrm>
          <a:prstGeom prst="rect">
            <a:avLst/>
          </a:prstGeom>
          <a:solidFill>
            <a:srgbClr val="D52B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0" y="323854"/>
            <a:ext cx="12192000" cy="523220"/>
          </a:xfrm>
          <a:prstGeom prst="rect">
            <a:avLst/>
          </a:prstGeom>
          <a:noFill/>
        </p:spPr>
        <p:txBody>
          <a:bodyPr wrap="square" rtlCol="0">
            <a:spAutoFit/>
          </a:bodyPr>
          <a:lstStyle/>
          <a:p>
            <a:pPr algn="ctr"/>
            <a:r>
              <a:rPr lang="nl-NL" sz="2800" b="1" dirty="0">
                <a:latin typeface="Arial" panose="020B0604020202020204" pitchFamily="34" charset="0"/>
                <a:cs typeface="Arial" panose="020B0604020202020204" pitchFamily="34" charset="0"/>
              </a:rPr>
              <a:t>Tussentijdse ontbinding in de WWZ</a:t>
            </a:r>
          </a:p>
        </p:txBody>
      </p:sp>
      <p:pic>
        <p:nvPicPr>
          <p:cNvPr id="11" name="Afbeelding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770" y="5830903"/>
            <a:ext cx="2012967" cy="756000"/>
          </a:xfrm>
          <a:prstGeom prst="rect">
            <a:avLst/>
          </a:prstGeom>
        </p:spPr>
      </p:pic>
      <p:sp>
        <p:nvSpPr>
          <p:cNvPr id="15" name="Rechthoek 14"/>
          <p:cNvSpPr/>
          <p:nvPr/>
        </p:nvSpPr>
        <p:spPr>
          <a:xfrm flipV="1">
            <a:off x="5598708" y="1306808"/>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6" name="Rechthoek 15"/>
          <p:cNvSpPr/>
          <p:nvPr/>
        </p:nvSpPr>
        <p:spPr>
          <a:xfrm flipV="1">
            <a:off x="6212297" y="1306381"/>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7" name="Rechthoek 16"/>
          <p:cNvSpPr/>
          <p:nvPr/>
        </p:nvSpPr>
        <p:spPr>
          <a:xfrm rot="2700000">
            <a:off x="6117151" y="1273561"/>
            <a:ext cx="72000" cy="72000"/>
          </a:xfrm>
          <a:prstGeom prst="rect">
            <a:avLst/>
          </a:prstGeom>
          <a:no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p:cNvSpPr txBox="1"/>
          <p:nvPr/>
        </p:nvSpPr>
        <p:spPr>
          <a:xfrm>
            <a:off x="9601210" y="6313829"/>
            <a:ext cx="2057399" cy="307777"/>
          </a:xfrm>
          <a:prstGeom prst="rect">
            <a:avLst/>
          </a:prstGeom>
          <a:noFill/>
        </p:spPr>
        <p:txBody>
          <a:bodyPr wrap="square" rtlCol="0">
            <a:spAutoFit/>
          </a:bodyPr>
          <a:lstStyle/>
          <a:p>
            <a:r>
              <a:rPr lang="nl-NL" sz="1400" b="1" dirty="0">
                <a:solidFill>
                  <a:srgbClr val="D52B1E"/>
                </a:solidFill>
                <a:latin typeface="Arial" panose="020B0604020202020204" pitchFamily="34" charset="0"/>
                <a:cs typeface="Arial" panose="020B0604020202020204" pitchFamily="34" charset="0"/>
              </a:rPr>
              <a:t>www.dehaanlaw.nl</a:t>
            </a:r>
          </a:p>
        </p:txBody>
      </p:sp>
    </p:spTree>
    <p:extLst>
      <p:ext uri="{BB962C8B-B14F-4D97-AF65-F5344CB8AC3E}">
        <p14:creationId xmlns:p14="http://schemas.microsoft.com/office/powerpoint/2010/main" val="4175004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673768" y="1394163"/>
            <a:ext cx="9914021" cy="3600986"/>
          </a:xfrm>
          <a:prstGeom prst="rect">
            <a:avLst/>
          </a:prstGeom>
          <a:noFill/>
        </p:spPr>
        <p:txBody>
          <a:bodyPr wrap="square" rtlCol="0">
            <a:spAutoFit/>
          </a:bodyPr>
          <a:lstStyle/>
          <a:p>
            <a:pPr marL="285750" indent="-285750">
              <a:lnSpc>
                <a:spcPct val="150000"/>
              </a:lnSpc>
              <a:buClr>
                <a:srgbClr val="D52B1E"/>
              </a:buClr>
              <a:buFont typeface="Wingdings" panose="05000000000000000000" pitchFamily="2" charset="2"/>
              <a:buChar char="v"/>
            </a:pPr>
            <a:r>
              <a:rPr lang="nl-NL" sz="2000" dirty="0">
                <a:latin typeface="Arial" panose="020B0604020202020204" pitchFamily="34" charset="0"/>
                <a:cs typeface="Arial" panose="020B0604020202020204" pitchFamily="34" charset="0"/>
              </a:rPr>
              <a:t>Als een arbeidsovereenkomst voor onbepaalde tijd die anders dan door rechtsgeldige opzegging of ontbinding is beëindigd,</a:t>
            </a:r>
          </a:p>
          <a:p>
            <a:pPr marL="285750" indent="-285750">
              <a:lnSpc>
                <a:spcPct val="150000"/>
              </a:lnSpc>
              <a:buClr>
                <a:srgbClr val="D52B1E"/>
              </a:buClr>
              <a:buFont typeface="Wingdings" panose="05000000000000000000" pitchFamily="2" charset="2"/>
              <a:buChar char="v"/>
            </a:pPr>
            <a:r>
              <a:rPr lang="nl-NL" sz="2000" dirty="0">
                <a:latin typeface="Arial" panose="020B0604020202020204" pitchFamily="34" charset="0"/>
                <a:cs typeface="Arial" panose="020B0604020202020204" pitchFamily="34" charset="0"/>
              </a:rPr>
              <a:t>wordt opgevolgd door een arbeidsovereenkomst voor bepaalde tijd,</a:t>
            </a:r>
          </a:p>
          <a:p>
            <a:pPr marL="285750" indent="-285750">
              <a:lnSpc>
                <a:spcPct val="150000"/>
              </a:lnSpc>
              <a:buClr>
                <a:srgbClr val="D52B1E"/>
              </a:buClr>
              <a:buFont typeface="Wingdings" panose="05000000000000000000" pitchFamily="2" charset="2"/>
              <a:buChar char="v"/>
            </a:pPr>
            <a:r>
              <a:rPr lang="nl-NL" sz="2000" dirty="0">
                <a:latin typeface="Arial" panose="020B0604020202020204" pitchFamily="34" charset="0"/>
                <a:cs typeface="Arial" panose="020B0604020202020204" pitchFamily="34" charset="0"/>
              </a:rPr>
              <a:t>is opzegging nodig</a:t>
            </a:r>
          </a:p>
          <a:p>
            <a:pPr marL="285750" indent="-285750">
              <a:lnSpc>
                <a:spcPct val="150000"/>
              </a:lnSpc>
              <a:buClr>
                <a:srgbClr val="D52B1E"/>
              </a:buClr>
              <a:buFont typeface="Wingdings" panose="05000000000000000000" pitchFamily="2" charset="2"/>
              <a:buChar char="v"/>
            </a:pPr>
            <a:r>
              <a:rPr lang="nl-NL" sz="2000" dirty="0">
                <a:latin typeface="Arial" panose="020B0604020202020204" pitchFamily="34" charset="0"/>
                <a:cs typeface="Arial" panose="020B0604020202020204" pitchFamily="34" charset="0"/>
              </a:rPr>
              <a:t>ook in geval van opvolgend werkgeverschap, (ongeacht inzicht in hoedanigheid en geschiktheid werknemer), lid 5</a:t>
            </a:r>
          </a:p>
          <a:p>
            <a:pPr marL="285744" indent="-285744">
              <a:lnSpc>
                <a:spcPct val="150000"/>
              </a:lnSpc>
              <a:buClr>
                <a:srgbClr val="D52B1E"/>
              </a:buClr>
              <a:buFont typeface="Symbol" panose="05050102010706020507" pitchFamily="18" charset="2"/>
              <a:buChar char=""/>
            </a:pPr>
            <a:endParaRPr lang="nl-NL" sz="1600" dirty="0">
              <a:latin typeface="Arial" panose="020B0604020202020204" pitchFamily="34" charset="0"/>
              <a:cs typeface="Arial" panose="020B0604020202020204" pitchFamily="34" charset="0"/>
            </a:endParaRPr>
          </a:p>
          <a:p>
            <a:pPr marL="285744" indent="-285744">
              <a:lnSpc>
                <a:spcPct val="150000"/>
              </a:lnSpc>
              <a:buClr>
                <a:srgbClr val="D52B1E"/>
              </a:buClr>
              <a:buFont typeface="Symbol" panose="05050102010706020507" pitchFamily="18" charset="2"/>
              <a:buChar char=""/>
            </a:pPr>
            <a:endParaRPr lang="nl-NL" sz="1600" dirty="0">
              <a:latin typeface="Arial" panose="020B0604020202020204" pitchFamily="34" charset="0"/>
              <a:cs typeface="Arial" panose="020B0604020202020204" pitchFamily="34" charset="0"/>
            </a:endParaRPr>
          </a:p>
        </p:txBody>
      </p:sp>
      <p:sp>
        <p:nvSpPr>
          <p:cNvPr id="4" name="Rechthoek 3"/>
          <p:cNvSpPr/>
          <p:nvPr/>
        </p:nvSpPr>
        <p:spPr>
          <a:xfrm>
            <a:off x="0" y="5518485"/>
            <a:ext cx="12192000" cy="1339516"/>
          </a:xfrm>
          <a:prstGeom prst="rect">
            <a:avLst/>
          </a:prstGeom>
          <a:solidFill>
            <a:srgbClr val="EEEEEE"/>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solidFill>
                <a:srgbClr val="EEEEEE"/>
              </a:solidFill>
            </a:endParaRPr>
          </a:p>
        </p:txBody>
      </p:sp>
      <p:sp>
        <p:nvSpPr>
          <p:cNvPr id="5" name="Rechthoek 4"/>
          <p:cNvSpPr/>
          <p:nvPr/>
        </p:nvSpPr>
        <p:spPr>
          <a:xfrm>
            <a:off x="673769" y="5518486"/>
            <a:ext cx="1274303" cy="45719"/>
          </a:xfrm>
          <a:prstGeom prst="rect">
            <a:avLst/>
          </a:prstGeom>
          <a:solidFill>
            <a:srgbClr val="D52B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0" y="323854"/>
            <a:ext cx="12192000" cy="523220"/>
          </a:xfrm>
          <a:prstGeom prst="rect">
            <a:avLst/>
          </a:prstGeom>
          <a:noFill/>
        </p:spPr>
        <p:txBody>
          <a:bodyPr wrap="square" rtlCol="0">
            <a:spAutoFit/>
          </a:bodyPr>
          <a:lstStyle/>
          <a:p>
            <a:pPr algn="ctr"/>
            <a:r>
              <a:rPr lang="nl-NL" sz="2800" b="1" dirty="0" err="1">
                <a:latin typeface="Arial" panose="020B0604020202020204" pitchFamily="34" charset="0"/>
                <a:cs typeface="Arial" panose="020B0604020202020204" pitchFamily="34" charset="0"/>
              </a:rPr>
              <a:t>Ragetlie</a:t>
            </a:r>
            <a:r>
              <a:rPr lang="nl-NL" sz="2800" b="1" dirty="0">
                <a:latin typeface="Arial" panose="020B0604020202020204" pitchFamily="34" charset="0"/>
                <a:cs typeface="Arial" panose="020B0604020202020204" pitchFamily="34" charset="0"/>
              </a:rPr>
              <a:t> art. 7:667 lid 4 en 5 BW</a:t>
            </a:r>
          </a:p>
        </p:txBody>
      </p:sp>
      <p:pic>
        <p:nvPicPr>
          <p:cNvPr id="11" name="Afbeelding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770" y="5830903"/>
            <a:ext cx="2012967" cy="756000"/>
          </a:xfrm>
          <a:prstGeom prst="rect">
            <a:avLst/>
          </a:prstGeom>
        </p:spPr>
      </p:pic>
      <p:sp>
        <p:nvSpPr>
          <p:cNvPr id="15" name="Rechthoek 14"/>
          <p:cNvSpPr/>
          <p:nvPr/>
        </p:nvSpPr>
        <p:spPr>
          <a:xfrm flipV="1">
            <a:off x="5598708" y="1306808"/>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6" name="Rechthoek 15"/>
          <p:cNvSpPr/>
          <p:nvPr/>
        </p:nvSpPr>
        <p:spPr>
          <a:xfrm flipV="1">
            <a:off x="6212297" y="1306381"/>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7" name="Rechthoek 16"/>
          <p:cNvSpPr/>
          <p:nvPr/>
        </p:nvSpPr>
        <p:spPr>
          <a:xfrm rot="2700000">
            <a:off x="6117151" y="1273561"/>
            <a:ext cx="72000" cy="72000"/>
          </a:xfrm>
          <a:prstGeom prst="rect">
            <a:avLst/>
          </a:prstGeom>
          <a:no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p:cNvSpPr txBox="1"/>
          <p:nvPr/>
        </p:nvSpPr>
        <p:spPr>
          <a:xfrm>
            <a:off x="9601210" y="6313829"/>
            <a:ext cx="2057399" cy="307777"/>
          </a:xfrm>
          <a:prstGeom prst="rect">
            <a:avLst/>
          </a:prstGeom>
          <a:noFill/>
        </p:spPr>
        <p:txBody>
          <a:bodyPr wrap="square" rtlCol="0">
            <a:spAutoFit/>
          </a:bodyPr>
          <a:lstStyle/>
          <a:p>
            <a:r>
              <a:rPr lang="nl-NL" sz="1400" b="1" dirty="0">
                <a:solidFill>
                  <a:srgbClr val="D52B1E"/>
                </a:solidFill>
                <a:latin typeface="Arial" panose="020B0604020202020204" pitchFamily="34" charset="0"/>
                <a:cs typeface="Arial" panose="020B0604020202020204" pitchFamily="34" charset="0"/>
              </a:rPr>
              <a:t>www.dehaanlaw.nl</a:t>
            </a:r>
          </a:p>
        </p:txBody>
      </p:sp>
    </p:spTree>
    <p:extLst>
      <p:ext uri="{BB962C8B-B14F-4D97-AF65-F5344CB8AC3E}">
        <p14:creationId xmlns:p14="http://schemas.microsoft.com/office/powerpoint/2010/main" val="4257360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673768" y="1394163"/>
            <a:ext cx="9914021" cy="2989986"/>
          </a:xfrm>
          <a:prstGeom prst="rect">
            <a:avLst/>
          </a:prstGeom>
          <a:noFill/>
        </p:spPr>
        <p:txBody>
          <a:bodyPr wrap="square" rtlCol="0">
            <a:spAutoFit/>
          </a:bodyPr>
          <a:lstStyle/>
          <a:p>
            <a:pPr marL="285750" indent="-285750">
              <a:lnSpc>
                <a:spcPct val="150000"/>
              </a:lnSpc>
              <a:buClr>
                <a:srgbClr val="D52B1E"/>
              </a:buClr>
              <a:buFont typeface="Wingdings" panose="05000000000000000000" pitchFamily="2" charset="2"/>
              <a:buChar char="v"/>
            </a:pPr>
            <a:r>
              <a:rPr lang="nl-NL" u="sng" dirty="0">
                <a:latin typeface="Arial" panose="020B0604020202020204" pitchFamily="34" charset="0"/>
                <a:cs typeface="Arial" panose="020B0604020202020204" pitchFamily="34" charset="0"/>
              </a:rPr>
              <a:t>Niet</a:t>
            </a:r>
            <a:r>
              <a:rPr lang="nl-NL" dirty="0">
                <a:latin typeface="Arial" panose="020B0604020202020204" pitchFamily="34" charset="0"/>
                <a:cs typeface="Arial" panose="020B0604020202020204" pitchFamily="34" charset="0"/>
              </a:rPr>
              <a:t> van toepassing bij opzegging of ontbinding</a:t>
            </a:r>
          </a:p>
          <a:p>
            <a:pPr marL="285750" indent="-285750">
              <a:lnSpc>
                <a:spcPct val="150000"/>
              </a:lnSpc>
              <a:buClr>
                <a:srgbClr val="D52B1E"/>
              </a:buClr>
              <a:buFont typeface="Wingdings" panose="05000000000000000000" pitchFamily="2" charset="2"/>
              <a:buChar char="v"/>
            </a:pPr>
            <a:r>
              <a:rPr lang="nl-NL" u="sng" dirty="0">
                <a:latin typeface="Arial" panose="020B0604020202020204" pitchFamily="34" charset="0"/>
                <a:cs typeface="Arial" panose="020B0604020202020204" pitchFamily="34" charset="0"/>
              </a:rPr>
              <a:t>Niet</a:t>
            </a:r>
            <a:r>
              <a:rPr lang="nl-NL" dirty="0">
                <a:latin typeface="Arial" panose="020B0604020202020204" pitchFamily="34" charset="0"/>
                <a:cs typeface="Arial" panose="020B0604020202020204" pitchFamily="34" charset="0"/>
              </a:rPr>
              <a:t> van toepassing bij opzegging door de curator (lid 4) en pensioenbeding (lid 4: is dus iets anders dan rechtsgeldige opzegging wegens bereiken pensioenleeftijd ex 7:669 lid 4)</a:t>
            </a:r>
          </a:p>
          <a:p>
            <a:pPr marL="285750" indent="-285750">
              <a:lnSpc>
                <a:spcPct val="150000"/>
              </a:lnSpc>
              <a:buClr>
                <a:srgbClr val="D52B1E"/>
              </a:buClr>
              <a:buFont typeface="Wingdings" panose="05000000000000000000" pitchFamily="2" charset="2"/>
              <a:buChar char="v"/>
            </a:pPr>
            <a:r>
              <a:rPr lang="nl-NL" u="sng" dirty="0">
                <a:latin typeface="Arial" panose="020B0604020202020204" pitchFamily="34" charset="0"/>
                <a:cs typeface="Arial" panose="020B0604020202020204" pitchFamily="34" charset="0"/>
              </a:rPr>
              <a:t>Wel</a:t>
            </a:r>
            <a:r>
              <a:rPr lang="nl-NL" dirty="0">
                <a:latin typeface="Arial" panose="020B0604020202020204" pitchFamily="34" charset="0"/>
                <a:cs typeface="Arial" panose="020B0604020202020204" pitchFamily="34" charset="0"/>
              </a:rPr>
              <a:t> van toepassing bij instemming met de opzegging door werknemer (art. 7:671 BW) of beëindigingsovereenkomst (art. 7:670b BW)</a:t>
            </a:r>
          </a:p>
          <a:p>
            <a:pPr marL="285750" indent="-285750">
              <a:lnSpc>
                <a:spcPct val="150000"/>
              </a:lnSpc>
              <a:buClr>
                <a:srgbClr val="D52B1E"/>
              </a:buClr>
              <a:buFont typeface="Wingdings" panose="05000000000000000000" pitchFamily="2" charset="2"/>
              <a:buChar char="v"/>
            </a:pPr>
            <a:r>
              <a:rPr lang="nl-NL" u="sng" dirty="0">
                <a:latin typeface="Arial" panose="020B0604020202020204" pitchFamily="34" charset="0"/>
                <a:cs typeface="Arial" panose="020B0604020202020204" pitchFamily="34" charset="0"/>
              </a:rPr>
              <a:t>Ook</a:t>
            </a:r>
            <a:r>
              <a:rPr lang="nl-NL" dirty="0">
                <a:latin typeface="Arial" panose="020B0604020202020204" pitchFamily="34" charset="0"/>
                <a:cs typeface="Arial" panose="020B0604020202020204" pitchFamily="34" charset="0"/>
              </a:rPr>
              <a:t> van toepassing bij opzegging door de werknemer als ‘spijtoptant’ HR 20 december 2013</a:t>
            </a:r>
          </a:p>
          <a:p>
            <a:pPr marL="266700" indent="-266700">
              <a:lnSpc>
                <a:spcPct val="150000"/>
              </a:lnSpc>
              <a:buClr>
                <a:srgbClr val="D52B1E"/>
              </a:buClr>
            </a:pPr>
            <a:r>
              <a:rPr lang="nl-NL" dirty="0">
                <a:latin typeface="Arial" panose="020B0604020202020204" pitchFamily="34" charset="0"/>
                <a:cs typeface="Arial" panose="020B0604020202020204" pitchFamily="34" charset="0"/>
              </a:rPr>
              <a:t>	ECLI:NL:HR:2013:2127, JAR 2014/34, TRA 2014/34 (</a:t>
            </a:r>
            <a:r>
              <a:rPr lang="nl-NL" i="1" dirty="0">
                <a:latin typeface="Arial" panose="020B0604020202020204" pitchFamily="34" charset="0"/>
                <a:cs typeface="Arial" panose="020B0604020202020204" pitchFamily="34" charset="0"/>
              </a:rPr>
              <a:t>De Witte/</a:t>
            </a:r>
            <a:r>
              <a:rPr lang="nl-NL" i="1" dirty="0" err="1">
                <a:latin typeface="Arial" panose="020B0604020202020204" pitchFamily="34" charset="0"/>
                <a:cs typeface="Arial" panose="020B0604020202020204" pitchFamily="34" charset="0"/>
              </a:rPr>
              <a:t>Pekek</a:t>
            </a:r>
            <a:r>
              <a:rPr lang="nl-NL" i="1" dirty="0">
                <a:latin typeface="Arial" panose="020B0604020202020204" pitchFamily="34" charset="0"/>
                <a:cs typeface="Arial" panose="020B0604020202020204" pitchFamily="34" charset="0"/>
              </a:rPr>
              <a:t>, </a:t>
            </a:r>
            <a:r>
              <a:rPr lang="nl-NL" sz="2000" i="1" dirty="0">
                <a:latin typeface="Arial" panose="020B0604020202020204" pitchFamily="34" charset="0"/>
                <a:cs typeface="Arial" panose="020B0604020202020204" pitchFamily="34" charset="0"/>
              </a:rPr>
              <a:t>Klein/</a:t>
            </a:r>
            <a:r>
              <a:rPr lang="nl-NL" sz="2000" i="1" dirty="0" err="1">
                <a:latin typeface="Arial" panose="020B0604020202020204" pitchFamily="34" charset="0"/>
                <a:cs typeface="Arial" panose="020B0604020202020204" pitchFamily="34" charset="0"/>
              </a:rPr>
              <a:t>Prummel</a:t>
            </a:r>
            <a:r>
              <a:rPr lang="nl-NL" sz="2000" dirty="0">
                <a:latin typeface="Arial" panose="020B0604020202020204" pitchFamily="34" charset="0"/>
                <a:cs typeface="Arial" panose="020B0604020202020204" pitchFamily="34" charset="0"/>
              </a:rPr>
              <a:t>)</a:t>
            </a:r>
          </a:p>
        </p:txBody>
      </p:sp>
      <p:sp>
        <p:nvSpPr>
          <p:cNvPr id="4" name="Rechthoek 3"/>
          <p:cNvSpPr/>
          <p:nvPr/>
        </p:nvSpPr>
        <p:spPr>
          <a:xfrm>
            <a:off x="0" y="5518485"/>
            <a:ext cx="12192000" cy="1339516"/>
          </a:xfrm>
          <a:prstGeom prst="rect">
            <a:avLst/>
          </a:prstGeom>
          <a:solidFill>
            <a:srgbClr val="EEEEEE"/>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solidFill>
                <a:srgbClr val="EEEEEE"/>
              </a:solidFill>
            </a:endParaRPr>
          </a:p>
        </p:txBody>
      </p:sp>
      <p:sp>
        <p:nvSpPr>
          <p:cNvPr id="5" name="Rechthoek 4"/>
          <p:cNvSpPr/>
          <p:nvPr/>
        </p:nvSpPr>
        <p:spPr>
          <a:xfrm>
            <a:off x="673769" y="5518486"/>
            <a:ext cx="1274303" cy="45719"/>
          </a:xfrm>
          <a:prstGeom prst="rect">
            <a:avLst/>
          </a:prstGeom>
          <a:solidFill>
            <a:srgbClr val="D52B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0" y="323854"/>
            <a:ext cx="12192000" cy="523220"/>
          </a:xfrm>
          <a:prstGeom prst="rect">
            <a:avLst/>
          </a:prstGeom>
          <a:noFill/>
        </p:spPr>
        <p:txBody>
          <a:bodyPr wrap="square" rtlCol="0">
            <a:spAutoFit/>
          </a:bodyPr>
          <a:lstStyle/>
          <a:p>
            <a:pPr algn="ctr"/>
            <a:r>
              <a:rPr lang="nl-NL" sz="2800" b="1" dirty="0" err="1">
                <a:latin typeface="Arial" panose="020B0604020202020204" pitchFamily="34" charset="0"/>
                <a:cs typeface="Arial" panose="020B0604020202020204" pitchFamily="34" charset="0"/>
              </a:rPr>
              <a:t>Ragetlie</a:t>
            </a:r>
            <a:r>
              <a:rPr lang="nl-NL" sz="2800" b="1" dirty="0">
                <a:latin typeface="Arial" panose="020B0604020202020204" pitchFamily="34" charset="0"/>
                <a:cs typeface="Arial" panose="020B0604020202020204" pitchFamily="34" charset="0"/>
              </a:rPr>
              <a:t> art. 7:667 lid 4 en 5 BW</a:t>
            </a:r>
          </a:p>
        </p:txBody>
      </p:sp>
      <p:pic>
        <p:nvPicPr>
          <p:cNvPr id="11" name="Afbeelding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770" y="5830903"/>
            <a:ext cx="2012967" cy="756000"/>
          </a:xfrm>
          <a:prstGeom prst="rect">
            <a:avLst/>
          </a:prstGeom>
        </p:spPr>
      </p:pic>
      <p:sp>
        <p:nvSpPr>
          <p:cNvPr id="15" name="Rechthoek 14"/>
          <p:cNvSpPr/>
          <p:nvPr/>
        </p:nvSpPr>
        <p:spPr>
          <a:xfrm flipV="1">
            <a:off x="5598708" y="1306808"/>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6" name="Rechthoek 15"/>
          <p:cNvSpPr/>
          <p:nvPr/>
        </p:nvSpPr>
        <p:spPr>
          <a:xfrm flipV="1">
            <a:off x="6212297" y="1306381"/>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7" name="Rechthoek 16"/>
          <p:cNvSpPr/>
          <p:nvPr/>
        </p:nvSpPr>
        <p:spPr>
          <a:xfrm rot="2700000">
            <a:off x="6117151" y="1273561"/>
            <a:ext cx="72000" cy="72000"/>
          </a:xfrm>
          <a:prstGeom prst="rect">
            <a:avLst/>
          </a:prstGeom>
          <a:no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p:cNvSpPr txBox="1"/>
          <p:nvPr/>
        </p:nvSpPr>
        <p:spPr>
          <a:xfrm>
            <a:off x="9601210" y="6313829"/>
            <a:ext cx="2057399" cy="307777"/>
          </a:xfrm>
          <a:prstGeom prst="rect">
            <a:avLst/>
          </a:prstGeom>
          <a:noFill/>
        </p:spPr>
        <p:txBody>
          <a:bodyPr wrap="square" rtlCol="0">
            <a:spAutoFit/>
          </a:bodyPr>
          <a:lstStyle/>
          <a:p>
            <a:r>
              <a:rPr lang="nl-NL" sz="1400" b="1" dirty="0">
                <a:solidFill>
                  <a:srgbClr val="D52B1E"/>
                </a:solidFill>
                <a:latin typeface="Arial" panose="020B0604020202020204" pitchFamily="34" charset="0"/>
                <a:cs typeface="Arial" panose="020B0604020202020204" pitchFamily="34" charset="0"/>
              </a:rPr>
              <a:t>www.dehaanlaw.nl</a:t>
            </a:r>
          </a:p>
        </p:txBody>
      </p:sp>
    </p:spTree>
    <p:extLst>
      <p:ext uri="{BB962C8B-B14F-4D97-AF65-F5344CB8AC3E}">
        <p14:creationId xmlns:p14="http://schemas.microsoft.com/office/powerpoint/2010/main" val="1465696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673768" y="1385930"/>
            <a:ext cx="9914021" cy="3780522"/>
          </a:xfrm>
          <a:prstGeom prst="rect">
            <a:avLst/>
          </a:prstGeom>
          <a:noFill/>
        </p:spPr>
        <p:txBody>
          <a:bodyPr wrap="square" rtlCol="0">
            <a:spAutoFit/>
          </a:bodyPr>
          <a:lstStyle/>
          <a:p>
            <a:pPr marL="285750" indent="-285750">
              <a:lnSpc>
                <a:spcPct val="150000"/>
              </a:lnSpc>
              <a:buClr>
                <a:srgbClr val="D52B1E"/>
              </a:buClr>
              <a:buFont typeface="Wingdings" panose="05000000000000000000" pitchFamily="2" charset="2"/>
              <a:buChar char="v"/>
            </a:pPr>
            <a:r>
              <a:rPr lang="nl-NL" dirty="0">
                <a:latin typeface="Arial" panose="020B0604020202020204" pitchFamily="34" charset="0"/>
                <a:cs typeface="Arial" panose="020B0604020202020204" pitchFamily="34" charset="0"/>
              </a:rPr>
              <a:t>Was 3 x 3 x 3 en sinds 1 juli 2015 2 x 6 x 3</a:t>
            </a:r>
          </a:p>
          <a:p>
            <a:pPr marL="715963" indent="-354013">
              <a:lnSpc>
                <a:spcPct val="150000"/>
              </a:lnSpc>
              <a:buClr>
                <a:srgbClr val="D52B1E"/>
              </a:buClr>
              <a:buFont typeface="Arial" panose="020B0604020202020204" pitchFamily="34" charset="0"/>
              <a:buChar char="•"/>
            </a:pPr>
            <a:r>
              <a:rPr lang="nl-NL" dirty="0">
                <a:latin typeface="Arial" panose="020B0604020202020204" pitchFamily="34" charset="0"/>
                <a:cs typeface="Arial" panose="020B0604020202020204" pitchFamily="34" charset="0"/>
              </a:rPr>
              <a:t>2 jaar</a:t>
            </a:r>
          </a:p>
          <a:p>
            <a:pPr marL="715963" indent="-354013">
              <a:lnSpc>
                <a:spcPct val="150000"/>
              </a:lnSpc>
              <a:buClr>
                <a:srgbClr val="D52B1E"/>
              </a:buClr>
              <a:buFont typeface="Arial" panose="020B0604020202020204" pitchFamily="34" charset="0"/>
              <a:buChar char="•"/>
            </a:pPr>
            <a:r>
              <a:rPr lang="nl-NL" dirty="0">
                <a:latin typeface="Arial" panose="020B0604020202020204" pitchFamily="34" charset="0"/>
                <a:cs typeface="Arial" panose="020B0604020202020204" pitchFamily="34" charset="0"/>
              </a:rPr>
              <a:t>6 maanden tussenpoos</a:t>
            </a:r>
          </a:p>
          <a:p>
            <a:pPr marL="715963" indent="-354013">
              <a:lnSpc>
                <a:spcPct val="150000"/>
              </a:lnSpc>
              <a:buClr>
                <a:srgbClr val="D52B1E"/>
              </a:buClr>
              <a:buFont typeface="Arial" panose="020B0604020202020204" pitchFamily="34" charset="0"/>
              <a:buChar char="•"/>
            </a:pPr>
            <a:r>
              <a:rPr lang="nl-NL" dirty="0">
                <a:latin typeface="Arial" panose="020B0604020202020204" pitchFamily="34" charset="0"/>
                <a:cs typeface="Arial" panose="020B0604020202020204" pitchFamily="34" charset="0"/>
              </a:rPr>
              <a:t>3 arbeidsovereenkomsten</a:t>
            </a:r>
          </a:p>
          <a:p>
            <a:pPr marL="361950" indent="-361950">
              <a:lnSpc>
                <a:spcPct val="150000"/>
              </a:lnSpc>
              <a:buClr>
                <a:srgbClr val="D52B1E"/>
              </a:buClr>
            </a:pPr>
            <a:endParaRPr lang="nl-NL" dirty="0">
              <a:latin typeface="Arial" panose="020B0604020202020204" pitchFamily="34" charset="0"/>
              <a:cs typeface="Arial" panose="020B0604020202020204" pitchFamily="34" charset="0"/>
            </a:endParaRPr>
          </a:p>
          <a:p>
            <a:pPr marL="361950" indent="-361950">
              <a:lnSpc>
                <a:spcPct val="150000"/>
              </a:lnSpc>
              <a:buClr>
                <a:srgbClr val="D52B1E"/>
              </a:buClr>
              <a:buFont typeface="Wingdings" panose="05000000000000000000" pitchFamily="2" charset="2"/>
              <a:buChar char="v"/>
            </a:pPr>
            <a:r>
              <a:rPr lang="nl-NL" dirty="0">
                <a:latin typeface="Arial" panose="020B0604020202020204" pitchFamily="34" charset="0"/>
                <a:cs typeface="Arial" panose="020B0604020202020204" pitchFamily="34" charset="0"/>
              </a:rPr>
              <a:t>Wat als bewust de tussenpoos wordt gebruikt om te voorkomen een arbeidsovereenkomst voor onbepaalde tijd te laten ontstaan, maar wel een nieuwe arbeidsovereenkomst wordt aangeboden? </a:t>
            </a:r>
          </a:p>
          <a:p>
            <a:pPr indent="361950">
              <a:lnSpc>
                <a:spcPct val="150000"/>
              </a:lnSpc>
              <a:buClr>
                <a:srgbClr val="D52B1E"/>
              </a:buClr>
            </a:pPr>
            <a:r>
              <a:rPr lang="nl-NL" dirty="0">
                <a:latin typeface="Arial" panose="020B0604020202020204" pitchFamily="34" charset="0"/>
                <a:cs typeface="Arial" panose="020B0604020202020204" pitchFamily="34" charset="0"/>
              </a:rPr>
              <a:t>Zie HR 29 juni 2007, ECLI:NL:HR:2007:BA2504 (</a:t>
            </a:r>
            <a:r>
              <a:rPr lang="nl-NL" i="1" dirty="0">
                <a:latin typeface="Arial" panose="020B0604020202020204" pitchFamily="34" charset="0"/>
                <a:cs typeface="Arial" panose="020B0604020202020204" pitchFamily="34" charset="0"/>
              </a:rPr>
              <a:t>Simpson/Greenpeace</a:t>
            </a:r>
            <a:r>
              <a:rPr lang="nl-NL" dirty="0">
                <a:latin typeface="Arial" panose="020B0604020202020204" pitchFamily="34" charset="0"/>
                <a:cs typeface="Arial" panose="020B0604020202020204" pitchFamily="34" charset="0"/>
              </a:rPr>
              <a:t>)</a:t>
            </a:r>
          </a:p>
        </p:txBody>
      </p:sp>
      <p:sp>
        <p:nvSpPr>
          <p:cNvPr id="4" name="Rechthoek 3"/>
          <p:cNvSpPr/>
          <p:nvPr/>
        </p:nvSpPr>
        <p:spPr>
          <a:xfrm>
            <a:off x="0" y="5518485"/>
            <a:ext cx="12192000" cy="1339516"/>
          </a:xfrm>
          <a:prstGeom prst="rect">
            <a:avLst/>
          </a:prstGeom>
          <a:solidFill>
            <a:srgbClr val="EEEEEE"/>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solidFill>
                <a:srgbClr val="EEEEEE"/>
              </a:solidFill>
            </a:endParaRPr>
          </a:p>
        </p:txBody>
      </p:sp>
      <p:sp>
        <p:nvSpPr>
          <p:cNvPr id="5" name="Rechthoek 4"/>
          <p:cNvSpPr/>
          <p:nvPr/>
        </p:nvSpPr>
        <p:spPr>
          <a:xfrm>
            <a:off x="673769" y="5518486"/>
            <a:ext cx="1274303" cy="45719"/>
          </a:xfrm>
          <a:prstGeom prst="rect">
            <a:avLst/>
          </a:prstGeom>
          <a:solidFill>
            <a:srgbClr val="D52B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0" y="323854"/>
            <a:ext cx="12192000" cy="523220"/>
          </a:xfrm>
          <a:prstGeom prst="rect">
            <a:avLst/>
          </a:prstGeom>
          <a:noFill/>
        </p:spPr>
        <p:txBody>
          <a:bodyPr wrap="square" rtlCol="0">
            <a:spAutoFit/>
          </a:bodyPr>
          <a:lstStyle/>
          <a:p>
            <a:pPr algn="ctr"/>
            <a:r>
              <a:rPr lang="nl-NL" sz="2800" b="1" dirty="0">
                <a:latin typeface="Arial" panose="020B0604020202020204" pitchFamily="34" charset="0"/>
                <a:cs typeface="Arial" panose="020B0604020202020204" pitchFamily="34" charset="0"/>
              </a:rPr>
              <a:t>De ketenregeling ex art. 7:668a BW</a:t>
            </a:r>
          </a:p>
        </p:txBody>
      </p:sp>
      <p:pic>
        <p:nvPicPr>
          <p:cNvPr id="11" name="Afbeelding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770" y="5830903"/>
            <a:ext cx="2012967" cy="756000"/>
          </a:xfrm>
          <a:prstGeom prst="rect">
            <a:avLst/>
          </a:prstGeom>
        </p:spPr>
      </p:pic>
      <p:sp>
        <p:nvSpPr>
          <p:cNvPr id="15" name="Rechthoek 14"/>
          <p:cNvSpPr/>
          <p:nvPr/>
        </p:nvSpPr>
        <p:spPr>
          <a:xfrm flipV="1">
            <a:off x="5598708" y="1306808"/>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6" name="Rechthoek 15"/>
          <p:cNvSpPr/>
          <p:nvPr/>
        </p:nvSpPr>
        <p:spPr>
          <a:xfrm flipV="1">
            <a:off x="6212297" y="1306381"/>
            <a:ext cx="498825" cy="3600"/>
          </a:xfrm>
          <a:prstGeom prst="rect">
            <a:avLst/>
          </a:prstGeom>
          <a:solidFill>
            <a:srgbClr val="D52B1E"/>
          </a:solid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noFill/>
            </a:endParaRPr>
          </a:p>
        </p:txBody>
      </p:sp>
      <p:sp>
        <p:nvSpPr>
          <p:cNvPr id="17" name="Rechthoek 16"/>
          <p:cNvSpPr/>
          <p:nvPr/>
        </p:nvSpPr>
        <p:spPr>
          <a:xfrm rot="2700000">
            <a:off x="6117151" y="1273561"/>
            <a:ext cx="72000" cy="72000"/>
          </a:xfrm>
          <a:prstGeom prst="rect">
            <a:avLst/>
          </a:prstGeom>
          <a:noFill/>
          <a:ln w="19050">
            <a:solidFill>
              <a:srgbClr val="D52B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p:cNvSpPr txBox="1"/>
          <p:nvPr/>
        </p:nvSpPr>
        <p:spPr>
          <a:xfrm>
            <a:off x="9601210" y="6313829"/>
            <a:ext cx="2057399" cy="307777"/>
          </a:xfrm>
          <a:prstGeom prst="rect">
            <a:avLst/>
          </a:prstGeom>
          <a:noFill/>
        </p:spPr>
        <p:txBody>
          <a:bodyPr wrap="square" rtlCol="0">
            <a:spAutoFit/>
          </a:bodyPr>
          <a:lstStyle/>
          <a:p>
            <a:r>
              <a:rPr lang="nl-NL" sz="1400" b="1" dirty="0">
                <a:solidFill>
                  <a:srgbClr val="D52B1E"/>
                </a:solidFill>
                <a:latin typeface="Arial" panose="020B0604020202020204" pitchFamily="34" charset="0"/>
                <a:cs typeface="Arial" panose="020B0604020202020204" pitchFamily="34" charset="0"/>
              </a:rPr>
              <a:t>www.dehaanlaw.nl</a:t>
            </a:r>
          </a:p>
        </p:txBody>
      </p:sp>
    </p:spTree>
    <p:extLst>
      <p:ext uri="{BB962C8B-B14F-4D97-AF65-F5344CB8AC3E}">
        <p14:creationId xmlns:p14="http://schemas.microsoft.com/office/powerpoint/2010/main" val="2039546103"/>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1552</TotalTime>
  <Words>907</Words>
  <Application>Microsoft Office PowerPoint</Application>
  <PresentationFormat>Breedbeeld</PresentationFormat>
  <Paragraphs>161</Paragraphs>
  <Slides>17</Slides>
  <Notes>17</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17</vt:i4>
      </vt:variant>
    </vt:vector>
  </HeadingPairs>
  <TitlesOfParts>
    <vt:vector size="23" baseType="lpstr">
      <vt:lpstr>Arial</vt:lpstr>
      <vt:lpstr>Calibri</vt:lpstr>
      <vt:lpstr>Calibri Light</vt:lpstr>
      <vt:lpstr>Symbol</vt:lpstr>
      <vt:lpstr>Wingdings</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Bineke Pol-Bruins</dc:creator>
  <cp:lastModifiedBy>Gonda</cp:lastModifiedBy>
  <cp:revision>127</cp:revision>
  <cp:lastPrinted>2018-01-22T08:13:41Z</cp:lastPrinted>
  <dcterms:created xsi:type="dcterms:W3CDTF">2016-03-02T14:42:56Z</dcterms:created>
  <dcterms:modified xsi:type="dcterms:W3CDTF">2018-01-22T08:30:42Z</dcterms:modified>
</cp:coreProperties>
</file>