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91" r:id="rId4"/>
  </p:sldMasterIdLst>
  <p:notesMasterIdLst>
    <p:notesMasterId r:id="rId22"/>
  </p:notesMasterIdLst>
  <p:handoutMasterIdLst>
    <p:handoutMasterId r:id="rId23"/>
  </p:handoutMasterIdLst>
  <p:sldIdLst>
    <p:sldId id="257" r:id="rId5"/>
    <p:sldId id="268" r:id="rId6"/>
    <p:sldId id="282" r:id="rId7"/>
    <p:sldId id="269" r:id="rId8"/>
    <p:sldId id="270" r:id="rId9"/>
    <p:sldId id="271" r:id="rId10"/>
    <p:sldId id="281" r:id="rId11"/>
    <p:sldId id="272" r:id="rId12"/>
    <p:sldId id="273" r:id="rId13"/>
    <p:sldId id="274" r:id="rId14"/>
    <p:sldId id="275" r:id="rId15"/>
    <p:sldId id="276" r:id="rId16"/>
    <p:sldId id="278" r:id="rId17"/>
    <p:sldId id="283" r:id="rId18"/>
    <p:sldId id="279" r:id="rId19"/>
    <p:sldId id="280" r:id="rId20"/>
    <p:sldId id="26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oorblad" id="{CE2910BF-A442-C043-BC11-512943F9B3D0}">
          <p14:sldIdLst>
            <p14:sldId id="257"/>
          </p14:sldIdLst>
        </p14:section>
        <p14:section name="Dia's" id="{7960DBEA-D0A2-7146-8234-7528EC4D83B2}">
          <p14:sldIdLst>
            <p14:sldId id="268"/>
            <p14:sldId id="282"/>
            <p14:sldId id="269"/>
            <p14:sldId id="270"/>
            <p14:sldId id="271"/>
            <p14:sldId id="281"/>
            <p14:sldId id="272"/>
            <p14:sldId id="273"/>
            <p14:sldId id="274"/>
            <p14:sldId id="275"/>
            <p14:sldId id="276"/>
            <p14:sldId id="278"/>
            <p14:sldId id="283"/>
            <p14:sldId id="279"/>
            <p14:sldId id="280"/>
          </p14:sldIdLst>
        </p14:section>
        <p14:section name="Sluitdia" id="{85405F06-6F82-3F48-8A9B-2DE9711E2BBA}">
          <p14:sldIdLst>
            <p14:sldId id="26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968"/>
    <a:srgbClr val="F15A29"/>
    <a:srgbClr val="6265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5" autoAdjust="0"/>
    <p:restoredTop sz="82418" autoAdjust="0"/>
  </p:normalViewPr>
  <p:slideViewPr>
    <p:cSldViewPr snapToGrid="0" snapToObjects="1">
      <p:cViewPr varScale="1">
        <p:scale>
          <a:sx n="94" d="100"/>
          <a:sy n="94" d="100"/>
        </p:scale>
        <p:origin x="-14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94D617-EC4C-334C-807D-75139C91C06A}" type="datetimeFigureOut">
              <a:rPr lang="nl-NL" smtClean="0"/>
              <a:t>14-10-2015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34D07E-83A4-AD40-97A0-A5EA53870293}" type="slidenum">
              <a:rPr lang="nl-NL" smtClean="0"/>
              <a:t>‹nr.›</a:t>
            </a:fld>
            <a:endParaRPr lang="nl-NL"/>
          </a:p>
        </p:txBody>
      </p:sp>
    </p:spTree>
    <p:extLst>
      <p:ext uri="{BB962C8B-B14F-4D97-AF65-F5344CB8AC3E}">
        <p14:creationId xmlns:p14="http://schemas.microsoft.com/office/powerpoint/2010/main" val="128549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59260-D0C0-483F-AC47-C7205B3F289F}" type="datetimeFigureOut">
              <a:rPr lang="nl-NL" smtClean="0"/>
              <a:t>14-10-2015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0E38F-C149-4257-88BC-448022C2BA02}" type="slidenum">
              <a:rPr lang="nl-NL" smtClean="0"/>
              <a:t>‹nr.›</a:t>
            </a:fld>
            <a:endParaRPr lang="nl-NL"/>
          </a:p>
        </p:txBody>
      </p:sp>
    </p:spTree>
    <p:extLst>
      <p:ext uri="{BB962C8B-B14F-4D97-AF65-F5344CB8AC3E}">
        <p14:creationId xmlns:p14="http://schemas.microsoft.com/office/powerpoint/2010/main" val="1369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latin typeface="Calibri Light" panose="020F0302020204030204" pitchFamily="34" charset="0"/>
              </a:rPr>
              <a:t>Werkgevers hebben in sociaal akkoord toegezegd om (tot 2026) 125.000 </a:t>
            </a:r>
            <a:r>
              <a:rPr lang="nl-NL" b="1" dirty="0" smtClean="0">
                <a:latin typeface="Calibri Light" panose="020F0302020204030204" pitchFamily="34" charset="0"/>
              </a:rPr>
              <a:t>extra</a:t>
            </a:r>
            <a:r>
              <a:rPr lang="nl-NL" dirty="0" smtClean="0">
                <a:latin typeface="Calibri Light" panose="020F0302020204030204" pitchFamily="34" charset="0"/>
              </a:rPr>
              <a:t> banen te creëren voor mensen met een arbeidsbeperking: afspraakbanen (100.000 bij in marktsector, 25.000 in overheidssector).</a:t>
            </a:r>
          </a:p>
          <a:p>
            <a:r>
              <a:rPr lang="nl-NL" dirty="0" smtClean="0">
                <a:latin typeface="Calibri Light" panose="020F0302020204030204" pitchFamily="34" charset="0"/>
              </a:rPr>
              <a:t>Gemeenten en UWV: </a:t>
            </a:r>
          </a:p>
          <a:p>
            <a:pPr lvl="1"/>
            <a:r>
              <a:rPr lang="nl-NL" dirty="0" smtClean="0">
                <a:latin typeface="Calibri Light" panose="020F0302020204030204" pitchFamily="34" charset="0"/>
              </a:rPr>
              <a:t>brengen kandidaten in beeld </a:t>
            </a:r>
          </a:p>
          <a:p>
            <a:pPr lvl="1"/>
            <a:r>
              <a:rPr lang="nl-NL" dirty="0" smtClean="0">
                <a:latin typeface="Calibri Light" panose="020F0302020204030204" pitchFamily="34" charset="0"/>
              </a:rPr>
              <a:t>Zorgen voor een pakket aan instrumenten waarmee werkgevers worden ondersteund bij het realiseren van die afspraak</a:t>
            </a:r>
          </a:p>
          <a:p>
            <a:pPr lvl="1"/>
            <a:r>
              <a:rPr lang="nl-NL" dirty="0" smtClean="0">
                <a:latin typeface="Calibri Light" panose="020F0302020204030204" pitchFamily="34" charset="0"/>
              </a:rPr>
              <a:t>Zorgen voor een gezamenlijke benadering van werkgevers</a:t>
            </a:r>
          </a:p>
          <a:p>
            <a:r>
              <a:rPr lang="nl-NL" dirty="0" smtClean="0">
                <a:latin typeface="Calibri Light" panose="020F0302020204030204" pitchFamily="34" charset="0"/>
              </a:rPr>
              <a:t>In de arbeidsmarktregio maken gemeenten, UWV en sociale partners hierover afspraken: in het “</a:t>
            </a:r>
            <a:r>
              <a:rPr lang="nl-NL" sz="1200" b="0" dirty="0" smtClean="0">
                <a:solidFill>
                  <a:srgbClr val="62656C"/>
                </a:solidFill>
              </a:rPr>
              <a:t>Regionaal Werkbedrijf Werk in Zicht”</a:t>
            </a:r>
          </a:p>
          <a:p>
            <a:r>
              <a:rPr lang="nl-NL" dirty="0" smtClean="0">
                <a:latin typeface="Calibri Light" panose="020F0302020204030204" pitchFamily="34" charset="0"/>
              </a:rPr>
              <a:t>Werkbedrijf is geen bedrijf, maar een bestuurlijk overlegverband</a:t>
            </a:r>
          </a:p>
          <a:p>
            <a:r>
              <a:rPr lang="nl-NL" dirty="0" smtClean="0">
                <a:latin typeface="Calibri Light" panose="020F0302020204030204" pitchFamily="34" charset="0"/>
              </a:rPr>
              <a:t>Met deze banen vervalt de mogelijkheid om in te stromen in de </a:t>
            </a:r>
            <a:r>
              <a:rPr lang="nl-NL" dirty="0" err="1" smtClean="0">
                <a:latin typeface="Calibri Light" panose="020F0302020204030204" pitchFamily="34" charset="0"/>
              </a:rPr>
              <a:t>Wsw</a:t>
            </a:r>
            <a:endParaRPr lang="nl-NL" dirty="0" smtClean="0">
              <a:latin typeface="Calibri Light" panose="020F0302020204030204" pitchFamily="34" charset="0"/>
            </a:endParaRPr>
          </a:p>
          <a:p>
            <a:endParaRPr lang="nl-NL" dirty="0" smtClean="0">
              <a:latin typeface="Calibri Light" panose="020F030202020403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2</a:t>
            </a:fld>
            <a:endParaRPr lang="nl-NL"/>
          </a:p>
        </p:txBody>
      </p:sp>
    </p:spTree>
    <p:extLst>
      <p:ext uri="{BB962C8B-B14F-4D97-AF65-F5344CB8AC3E}">
        <p14:creationId xmlns:p14="http://schemas.microsoft.com/office/powerpoint/2010/main" val="62687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12</a:t>
            </a:fld>
            <a:endParaRPr lang="nl-NL"/>
          </a:p>
        </p:txBody>
      </p:sp>
    </p:spTree>
    <p:extLst>
      <p:ext uri="{BB962C8B-B14F-4D97-AF65-F5344CB8AC3E}">
        <p14:creationId xmlns:p14="http://schemas.microsoft.com/office/powerpoint/2010/main" val="62687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13</a:t>
            </a:fld>
            <a:endParaRPr lang="nl-NL"/>
          </a:p>
        </p:txBody>
      </p:sp>
    </p:spTree>
    <p:extLst>
      <p:ext uri="{BB962C8B-B14F-4D97-AF65-F5344CB8AC3E}">
        <p14:creationId xmlns:p14="http://schemas.microsoft.com/office/powerpoint/2010/main" val="365356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F40E38F-C149-4257-88BC-448022C2BA02}" type="slidenum">
              <a:rPr lang="nl-NL" smtClean="0"/>
              <a:t>14</a:t>
            </a:fld>
            <a:endParaRPr lang="nl-NL"/>
          </a:p>
        </p:txBody>
      </p:sp>
    </p:spTree>
    <p:extLst>
      <p:ext uri="{BB962C8B-B14F-4D97-AF65-F5344CB8AC3E}">
        <p14:creationId xmlns:p14="http://schemas.microsoft.com/office/powerpoint/2010/main" val="368022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15</a:t>
            </a:fld>
            <a:endParaRPr lang="nl-NL"/>
          </a:p>
        </p:txBody>
      </p:sp>
    </p:spTree>
    <p:extLst>
      <p:ext uri="{BB962C8B-B14F-4D97-AF65-F5344CB8AC3E}">
        <p14:creationId xmlns:p14="http://schemas.microsoft.com/office/powerpoint/2010/main" val="261090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16</a:t>
            </a:fld>
            <a:endParaRPr lang="nl-NL"/>
          </a:p>
        </p:txBody>
      </p:sp>
    </p:spTree>
    <p:extLst>
      <p:ext uri="{BB962C8B-B14F-4D97-AF65-F5344CB8AC3E}">
        <p14:creationId xmlns:p14="http://schemas.microsoft.com/office/powerpoint/2010/main" val="112305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buFont typeface="Arial" panose="020B0604020202020204" pitchFamily="34" charset="0"/>
              <a:buChar char="•"/>
            </a:pPr>
            <a:r>
              <a:rPr lang="nl-NL" sz="2400" dirty="0" smtClean="0">
                <a:latin typeface="Calibri Light" panose="020F0302020204030204" pitchFamily="34" charset="0"/>
                <a:cs typeface="Times New Roman" panose="02020603050405020304" pitchFamily="18" charset="0"/>
              </a:rPr>
              <a:t>De hoogte van de subsidie/dispensatie is afhankelijk van de loonwaarde van de medewerker.</a:t>
            </a:r>
          </a:p>
          <a:p>
            <a:pPr marL="742950" lvl="1" indent="-285750">
              <a:buFont typeface="Arial" panose="020B0604020202020204" pitchFamily="34" charset="0"/>
              <a:buChar char="•"/>
            </a:pPr>
            <a:r>
              <a:rPr lang="nl-NL" sz="2400" dirty="0" smtClean="0">
                <a:latin typeface="Calibri Light" panose="020F0302020204030204" pitchFamily="34" charset="0"/>
                <a:cs typeface="Times New Roman" panose="02020603050405020304" pitchFamily="18" charset="0"/>
              </a:rPr>
              <a:t>De loonwaarde wordt aan het begin van het dienstverband(na de proefplaatsing) vastgesteld en daarna elk jaar.</a:t>
            </a:r>
          </a:p>
          <a:p>
            <a:pPr marL="285750" indent="-285750">
              <a:buFont typeface="Arial" panose="020B0604020202020204" pitchFamily="34" charset="0"/>
              <a:buChar char="•"/>
            </a:pPr>
            <a:r>
              <a:rPr lang="nl-NL" sz="2400" dirty="0" smtClean="0">
                <a:latin typeface="Calibri Light" panose="020F0302020204030204" pitchFamily="34" charset="0"/>
                <a:cs typeface="Times New Roman" panose="02020603050405020304" pitchFamily="18" charset="0"/>
              </a:rPr>
              <a:t>Daarnaast krijgt u/uw medewerker ondersteuning</a:t>
            </a:r>
          </a:p>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3</a:t>
            </a:fld>
            <a:endParaRPr lang="nl-NL"/>
          </a:p>
        </p:txBody>
      </p:sp>
    </p:spTree>
    <p:extLst>
      <p:ext uri="{BB962C8B-B14F-4D97-AF65-F5344CB8AC3E}">
        <p14:creationId xmlns:p14="http://schemas.microsoft.com/office/powerpoint/2010/main" val="62687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4</a:t>
            </a:fld>
            <a:endParaRPr lang="nl-NL"/>
          </a:p>
        </p:txBody>
      </p:sp>
    </p:spTree>
    <p:extLst>
      <p:ext uri="{BB962C8B-B14F-4D97-AF65-F5344CB8AC3E}">
        <p14:creationId xmlns:p14="http://schemas.microsoft.com/office/powerpoint/2010/main" val="62687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5</a:t>
            </a:fld>
            <a:endParaRPr lang="nl-NL"/>
          </a:p>
        </p:txBody>
      </p:sp>
    </p:spTree>
    <p:extLst>
      <p:ext uri="{BB962C8B-B14F-4D97-AF65-F5344CB8AC3E}">
        <p14:creationId xmlns:p14="http://schemas.microsoft.com/office/powerpoint/2010/main" val="373573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6</a:t>
            </a:fld>
            <a:endParaRPr lang="nl-NL"/>
          </a:p>
        </p:txBody>
      </p:sp>
    </p:spTree>
    <p:extLst>
      <p:ext uri="{BB962C8B-B14F-4D97-AF65-F5344CB8AC3E}">
        <p14:creationId xmlns:p14="http://schemas.microsoft.com/office/powerpoint/2010/main" val="62687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tabLst>
                <a:tab pos="263525" algn="l"/>
              </a:tabLst>
            </a:pPr>
            <a:r>
              <a:rPr lang="nl-NL" sz="1400" b="1" dirty="0" smtClean="0">
                <a:latin typeface="Calibri Light" panose="020F0302020204030204" pitchFamily="34" charset="0"/>
                <a:ea typeface="Verdana" panose="020B0604030504040204" pitchFamily="34" charset="0"/>
                <a:cs typeface="Times New Roman" panose="02020603050405020304" pitchFamily="18" charset="0"/>
              </a:rPr>
              <a:t>Wie tellen mee voor de 125.000 extra banen?</a:t>
            </a:r>
            <a:endParaRPr lang="nl-NL" sz="1200" dirty="0" smtClean="0">
              <a:latin typeface="Calibri Light" panose="020F0302020204030204" pitchFamily="34" charset="0"/>
              <a:ea typeface="Verdana" panose="020B0604030504040204" pitchFamily="34" charset="0"/>
              <a:cs typeface="Times New Roman" panose="02020603050405020304" pitchFamily="18" charset="0"/>
            </a:endParaRPr>
          </a:p>
          <a:p>
            <a:pPr>
              <a:tabLst>
                <a:tab pos="263525" algn="l"/>
              </a:tabLst>
            </a:pPr>
            <a:endParaRPr lang="nl-NL" sz="1200" dirty="0" smtClean="0">
              <a:latin typeface="Calibri Light" panose="020F0302020204030204" pitchFamily="34" charset="0"/>
              <a:ea typeface="Verdana" panose="020B0604030504040204" pitchFamily="34" charset="0"/>
              <a:cs typeface="Times New Roman" panose="02020603050405020304" pitchFamily="18" charset="0"/>
            </a:endParaRPr>
          </a:p>
          <a:p>
            <a:pPr>
              <a:tabLst>
                <a:tab pos="263525" algn="l"/>
              </a:tabLst>
            </a:pPr>
            <a:r>
              <a:rPr lang="nl-NL" sz="1200" dirty="0" smtClean="0">
                <a:latin typeface="Calibri Light" panose="020F0302020204030204" pitchFamily="34" charset="0"/>
                <a:ea typeface="Verdana" panose="020B0604030504040204" pitchFamily="34" charset="0"/>
                <a:cs typeface="Times New Roman" panose="02020603050405020304" pitchFamily="18" charset="0"/>
              </a:rPr>
              <a:t>Tijdens de periode van de baanafspraken:</a:t>
            </a:r>
          </a:p>
          <a:p>
            <a:r>
              <a:rPr lang="nl-NL" sz="1200" dirty="0" smtClean="0">
                <a:latin typeface="Calibri Light" panose="020F0302020204030204" pitchFamily="34" charset="0"/>
              </a:rPr>
              <a:t>De</a:t>
            </a:r>
            <a:r>
              <a:rPr lang="nl-NL" sz="1200" b="1" dirty="0" smtClean="0">
                <a:latin typeface="Calibri Light" panose="020F0302020204030204" pitchFamily="34" charset="0"/>
              </a:rPr>
              <a:t> extra</a:t>
            </a:r>
            <a:r>
              <a:rPr lang="nl-NL" sz="1200" dirty="0" smtClean="0">
                <a:latin typeface="Calibri Light" panose="020F0302020204030204" pitchFamily="34" charset="0"/>
              </a:rPr>
              <a:t> banen t.o.v. de nulmeting (71.800, peildatum 1 januari 2013) voor mensen uit de doelgroepen.</a:t>
            </a:r>
          </a:p>
          <a:p>
            <a:endParaRPr lang="nl-NL" sz="1200" dirty="0" smtClean="0">
              <a:latin typeface="Calibri Light" panose="020F0302020204030204" pitchFamily="34" charset="0"/>
            </a:endParaRPr>
          </a:p>
          <a:p>
            <a:r>
              <a:rPr lang="nl-NL" sz="1200" dirty="0" smtClean="0">
                <a:latin typeface="Calibri Light" panose="020F0302020204030204" pitchFamily="34" charset="0"/>
              </a:rPr>
              <a:t>Een </a:t>
            </a:r>
            <a:r>
              <a:rPr lang="nl-NL" sz="1200" b="1" dirty="0" smtClean="0">
                <a:latin typeface="Calibri Light" panose="020F0302020204030204" pitchFamily="34" charset="0"/>
              </a:rPr>
              <a:t>baan</a:t>
            </a:r>
            <a:r>
              <a:rPr lang="nl-NL" sz="1200" dirty="0" smtClean="0">
                <a:latin typeface="Calibri Light" panose="020F0302020204030204" pitchFamily="34" charset="0"/>
              </a:rPr>
              <a:t> = 25,5 uur per week (gemiddelde omvang dienstverband mensen met een beperking)</a:t>
            </a:r>
          </a:p>
          <a:p>
            <a:r>
              <a:rPr lang="nl-NL" sz="1200" dirty="0" smtClean="0">
                <a:latin typeface="Calibri Light" panose="020F0302020204030204" pitchFamily="34" charset="0"/>
              </a:rPr>
              <a:t>Ook (extra)detacheringen tellen mee, inclusief die van bestaande </a:t>
            </a:r>
            <a:r>
              <a:rPr lang="nl-NL" sz="1200" dirty="0" err="1" smtClean="0">
                <a:latin typeface="Calibri Light" panose="020F0302020204030204" pitchFamily="34" charset="0"/>
              </a:rPr>
              <a:t>Wsw-ers</a:t>
            </a:r>
            <a:r>
              <a:rPr lang="nl-NL" sz="1200" dirty="0" smtClean="0">
                <a:latin typeface="Calibri Light" panose="020F0302020204030204" pitchFamily="34" charset="0"/>
              </a:rPr>
              <a:t> (mits instroom beschut werk).</a:t>
            </a:r>
          </a:p>
          <a:p>
            <a:endParaRPr lang="nl-NL" sz="1200" dirty="0" smtClean="0">
              <a:latin typeface="Calibri Light" panose="020F0302020204030204" pitchFamily="34" charset="0"/>
            </a:endParaRPr>
          </a:p>
          <a:p>
            <a:r>
              <a:rPr lang="nl-NL" sz="1200" dirty="0" smtClean="0">
                <a:latin typeface="Calibri Light" panose="020F0302020204030204" pitchFamily="34" charset="0"/>
              </a:rPr>
              <a:t>Landelijke monitoring (dus niet op niveau van arbeidsmarktregio of individueel bedrijf)</a:t>
            </a:r>
          </a:p>
          <a:p>
            <a:pPr>
              <a:tabLst>
                <a:tab pos="263525" algn="l"/>
              </a:tabLst>
            </a:pPr>
            <a:endParaRPr lang="nl-NL" sz="1200" dirty="0" smtClean="0">
              <a:latin typeface="Times New Roman" panose="02020603050405020304" pitchFamily="18" charset="0"/>
              <a:ea typeface="Verdana" panose="020B060403050404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8</a:t>
            </a:fld>
            <a:endParaRPr lang="nl-NL"/>
          </a:p>
        </p:txBody>
      </p:sp>
    </p:spTree>
    <p:extLst>
      <p:ext uri="{BB962C8B-B14F-4D97-AF65-F5344CB8AC3E}">
        <p14:creationId xmlns:p14="http://schemas.microsoft.com/office/powerpoint/2010/main" val="626872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9</a:t>
            </a:fld>
            <a:endParaRPr lang="nl-NL"/>
          </a:p>
        </p:txBody>
      </p:sp>
    </p:spTree>
    <p:extLst>
      <p:ext uri="{BB962C8B-B14F-4D97-AF65-F5344CB8AC3E}">
        <p14:creationId xmlns:p14="http://schemas.microsoft.com/office/powerpoint/2010/main" val="626872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10</a:t>
            </a:fld>
            <a:endParaRPr lang="nl-NL"/>
          </a:p>
        </p:txBody>
      </p:sp>
    </p:spTree>
    <p:extLst>
      <p:ext uri="{BB962C8B-B14F-4D97-AF65-F5344CB8AC3E}">
        <p14:creationId xmlns:p14="http://schemas.microsoft.com/office/powerpoint/2010/main" val="62687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4DC324-98B4-4B15-A6C8-5FC3D8719E34}" type="slidenum">
              <a:rPr lang="nl-NL" smtClean="0"/>
              <a:pPr/>
              <a:t>11</a:t>
            </a:fld>
            <a:endParaRPr lang="nl-NL"/>
          </a:p>
        </p:txBody>
      </p:sp>
    </p:spTree>
    <p:extLst>
      <p:ext uri="{BB962C8B-B14F-4D97-AF65-F5344CB8AC3E}">
        <p14:creationId xmlns:p14="http://schemas.microsoft.com/office/powerpoint/2010/main" val="626872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Titelstijl van model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10/14/2015</a:t>
            </a:fld>
            <a:endParaRPr lang="en-US"/>
          </a:p>
        </p:txBody>
      </p:sp>
      <p:sp>
        <p:nvSpPr>
          <p:cNvPr id="5" name="Footer Placeholder 4"/>
          <p:cNvSpPr>
            <a:spLocks noGrp="1"/>
          </p:cNvSpPr>
          <p:nvPr>
            <p:ph type="ftr" sz="quarter" idx="11"/>
          </p:nvPr>
        </p:nvSpPr>
        <p:spPr/>
        <p:txBody>
          <a:bodyPr/>
          <a:lstStyle/>
          <a:p>
            <a:r>
              <a:rPr lang="en-US" dirty="0" smtClean="0"/>
              <a:t>www.werkpleineemsdelta.nl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‹nr.›</a:t>
            </a:fld>
            <a:endParaRPr lang="en-US"/>
          </a:p>
        </p:txBody>
      </p:sp>
      <p:grpSp>
        <p:nvGrpSpPr>
          <p:cNvPr id="17" name="Groep 16"/>
          <p:cNvGrpSpPr/>
          <p:nvPr userDrawn="1"/>
        </p:nvGrpSpPr>
        <p:grpSpPr>
          <a:xfrm>
            <a:off x="0" y="143374"/>
            <a:ext cx="8838369" cy="400458"/>
            <a:chOff x="0" y="143374"/>
            <a:chExt cx="8838369" cy="400458"/>
          </a:xfrm>
        </p:grpSpPr>
        <p:grpSp>
          <p:nvGrpSpPr>
            <p:cNvPr id="16" name="Groep 15"/>
            <p:cNvGrpSpPr/>
            <p:nvPr userDrawn="1"/>
          </p:nvGrpSpPr>
          <p:grpSpPr>
            <a:xfrm>
              <a:off x="0" y="143374"/>
              <a:ext cx="8838369" cy="400458"/>
              <a:chOff x="-2475669" y="5789386"/>
              <a:chExt cx="8838369" cy="400458"/>
            </a:xfrm>
          </p:grpSpPr>
          <p:pic>
            <p:nvPicPr>
              <p:cNvPr id="8"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892" y="5789387"/>
                <a:ext cx="4415808"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4" descr="FIVELINGO_vLOGO2015"/>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162" y="5800566"/>
                <a:ext cx="937062" cy="38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p:nvPr userDrawn="1"/>
            </p:nvPicPr>
            <p:blipFill rotWithShape="1">
              <a:blip r:embed="rId2">
                <a:extLst>
                  <a:ext uri="{28A0092B-C50C-407E-A947-70E740481C1C}">
                    <a14:useLocalDpi xmlns:a14="http://schemas.microsoft.com/office/drawing/2010/main" val="0"/>
                  </a:ext>
                </a:extLst>
              </a:blip>
              <a:srcRect r="33325"/>
              <a:stretch/>
            </p:blipFill>
            <p:spPr bwMode="auto">
              <a:xfrm>
                <a:off x="-2475669" y="5789386"/>
                <a:ext cx="5419897"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5" name="Rechthoek 14"/>
            <p:cNvSpPr/>
            <p:nvPr userDrawn="1"/>
          </p:nvSpPr>
          <p:spPr>
            <a:xfrm>
              <a:off x="223925" y="174326"/>
              <a:ext cx="1429687" cy="338554"/>
            </a:xfrm>
            <a:prstGeom prst="rect">
              <a:avLst/>
            </a:prstGeom>
          </p:spPr>
          <p:txBody>
            <a:bodyPr wrap="none">
              <a:spAutoFit/>
            </a:bodyPr>
            <a:lstStyle/>
            <a:p>
              <a:r>
                <a:rPr lang="en-US" sz="1600" dirty="0" err="1" smtClean="0">
                  <a:solidFill>
                    <a:srgbClr val="FF0000"/>
                  </a:solidFill>
                </a:rPr>
                <a:t>Afspraakbanen</a:t>
              </a:r>
              <a:endParaRPr lang="en-US" sz="1600" dirty="0">
                <a:solidFill>
                  <a:srgbClr val="FF0000"/>
                </a:solidFill>
              </a:endParaRPr>
            </a:p>
          </p:txBody>
        </p:sp>
      </p:gr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10/14/2015</a:t>
            </a:fld>
            <a:endParaRPr lang="en-US"/>
          </a:p>
        </p:txBody>
      </p:sp>
      <p:sp>
        <p:nvSpPr>
          <p:cNvPr id="5" name="Footer Placeholder 4"/>
          <p:cNvSpPr>
            <a:spLocks noGrp="1"/>
          </p:cNvSpPr>
          <p:nvPr>
            <p:ph type="ftr" sz="quarter" idx="11"/>
          </p:nvPr>
        </p:nvSpPr>
        <p:spPr/>
        <p:txBody>
          <a:bodyPr/>
          <a:lstStyle/>
          <a:p>
            <a:r>
              <a:rPr lang="en-US" dirty="0" smtClean="0"/>
              <a:t>www.werkpleineemsdelta.nl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‹nr.›</a:t>
            </a:fld>
            <a:endParaRPr lang="en-US"/>
          </a:p>
        </p:txBody>
      </p:sp>
      <p:grpSp>
        <p:nvGrpSpPr>
          <p:cNvPr id="7" name="Groep 6"/>
          <p:cNvGrpSpPr/>
          <p:nvPr userDrawn="1"/>
        </p:nvGrpSpPr>
        <p:grpSpPr>
          <a:xfrm>
            <a:off x="0" y="143374"/>
            <a:ext cx="8838369" cy="400458"/>
            <a:chOff x="0" y="143374"/>
            <a:chExt cx="8838369" cy="400458"/>
          </a:xfrm>
        </p:grpSpPr>
        <p:grpSp>
          <p:nvGrpSpPr>
            <p:cNvPr id="8" name="Groep 7"/>
            <p:cNvGrpSpPr/>
            <p:nvPr userDrawn="1"/>
          </p:nvGrpSpPr>
          <p:grpSpPr>
            <a:xfrm>
              <a:off x="0" y="143374"/>
              <a:ext cx="8838369" cy="400458"/>
              <a:chOff x="-2475669" y="5789386"/>
              <a:chExt cx="8838369" cy="400458"/>
            </a:xfrm>
          </p:grpSpPr>
          <p:pic>
            <p:nvPicPr>
              <p:cNvPr id="10"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892" y="5789387"/>
                <a:ext cx="4415808"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4" descr="FIVELINGO_vLOGO2015"/>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162" y="5800566"/>
                <a:ext cx="937062" cy="38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p:nvPr userDrawn="1"/>
            </p:nvPicPr>
            <p:blipFill rotWithShape="1">
              <a:blip r:embed="rId2">
                <a:extLst>
                  <a:ext uri="{28A0092B-C50C-407E-A947-70E740481C1C}">
                    <a14:useLocalDpi xmlns:a14="http://schemas.microsoft.com/office/drawing/2010/main" val="0"/>
                  </a:ext>
                </a:extLst>
              </a:blip>
              <a:srcRect r="33325"/>
              <a:stretch/>
            </p:blipFill>
            <p:spPr bwMode="auto">
              <a:xfrm>
                <a:off x="-2475669" y="5789386"/>
                <a:ext cx="5419897"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9" name="Rechthoek 8"/>
            <p:cNvSpPr/>
            <p:nvPr userDrawn="1"/>
          </p:nvSpPr>
          <p:spPr>
            <a:xfrm>
              <a:off x="223925" y="174326"/>
              <a:ext cx="1429687" cy="338554"/>
            </a:xfrm>
            <a:prstGeom prst="rect">
              <a:avLst/>
            </a:prstGeom>
          </p:spPr>
          <p:txBody>
            <a:bodyPr wrap="none">
              <a:spAutoFit/>
            </a:bodyPr>
            <a:lstStyle/>
            <a:p>
              <a:r>
                <a:rPr lang="en-US" sz="1600" dirty="0" err="1" smtClean="0">
                  <a:solidFill>
                    <a:srgbClr val="FF0000"/>
                  </a:solidFill>
                </a:rPr>
                <a:t>Afspraakbanen</a:t>
              </a:r>
              <a:endParaRPr lang="en-US" sz="1600" dirty="0">
                <a:solidFill>
                  <a:srgbClr val="FF0000"/>
                </a:solidFill>
              </a:endParaRPr>
            </a:p>
          </p:txBody>
        </p:sp>
      </p:gr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10/14/2015</a:t>
            </a:fld>
            <a:endParaRPr lang="en-US"/>
          </a:p>
        </p:txBody>
      </p:sp>
      <p:sp>
        <p:nvSpPr>
          <p:cNvPr id="5" name="Footer Placeholder 4"/>
          <p:cNvSpPr>
            <a:spLocks noGrp="1"/>
          </p:cNvSpPr>
          <p:nvPr>
            <p:ph type="ftr" sz="quarter" idx="11"/>
          </p:nvPr>
        </p:nvSpPr>
        <p:spPr/>
        <p:txBody>
          <a:bodyPr/>
          <a:lstStyle/>
          <a:p>
            <a:r>
              <a:rPr lang="en-US" dirty="0" smtClean="0"/>
              <a:t>www.werkpleineemsdelta.nl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‹nr.›</a:t>
            </a:fld>
            <a:endParaRPr lang="en-US"/>
          </a:p>
        </p:txBody>
      </p:sp>
      <p:grpSp>
        <p:nvGrpSpPr>
          <p:cNvPr id="7" name="Groep 6"/>
          <p:cNvGrpSpPr/>
          <p:nvPr userDrawn="1"/>
        </p:nvGrpSpPr>
        <p:grpSpPr>
          <a:xfrm>
            <a:off x="0" y="143374"/>
            <a:ext cx="8838369" cy="400458"/>
            <a:chOff x="0" y="143374"/>
            <a:chExt cx="8838369" cy="400458"/>
          </a:xfrm>
        </p:grpSpPr>
        <p:grpSp>
          <p:nvGrpSpPr>
            <p:cNvPr id="8" name="Groep 7"/>
            <p:cNvGrpSpPr/>
            <p:nvPr userDrawn="1"/>
          </p:nvGrpSpPr>
          <p:grpSpPr>
            <a:xfrm>
              <a:off x="0" y="143374"/>
              <a:ext cx="8838369" cy="400458"/>
              <a:chOff x="-2475669" y="5789386"/>
              <a:chExt cx="8838369" cy="400458"/>
            </a:xfrm>
          </p:grpSpPr>
          <p:pic>
            <p:nvPicPr>
              <p:cNvPr id="10"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892" y="5789387"/>
                <a:ext cx="4415808"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4" descr="FIVELINGO_vLOGO2015"/>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162" y="5800566"/>
                <a:ext cx="937062" cy="38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p:nvPr userDrawn="1"/>
            </p:nvPicPr>
            <p:blipFill rotWithShape="1">
              <a:blip r:embed="rId2">
                <a:extLst>
                  <a:ext uri="{28A0092B-C50C-407E-A947-70E740481C1C}">
                    <a14:useLocalDpi xmlns:a14="http://schemas.microsoft.com/office/drawing/2010/main" val="0"/>
                  </a:ext>
                </a:extLst>
              </a:blip>
              <a:srcRect r="33325"/>
              <a:stretch/>
            </p:blipFill>
            <p:spPr bwMode="auto">
              <a:xfrm>
                <a:off x="-2475669" y="5789386"/>
                <a:ext cx="5419897"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9" name="Rechthoek 8"/>
            <p:cNvSpPr/>
            <p:nvPr userDrawn="1"/>
          </p:nvSpPr>
          <p:spPr>
            <a:xfrm>
              <a:off x="223925" y="174326"/>
              <a:ext cx="1429687" cy="338554"/>
            </a:xfrm>
            <a:prstGeom prst="rect">
              <a:avLst/>
            </a:prstGeom>
          </p:spPr>
          <p:txBody>
            <a:bodyPr wrap="none">
              <a:spAutoFit/>
            </a:bodyPr>
            <a:lstStyle/>
            <a:p>
              <a:r>
                <a:rPr lang="en-US" sz="1600" dirty="0" err="1" smtClean="0">
                  <a:solidFill>
                    <a:srgbClr val="FF0000"/>
                  </a:solidFill>
                </a:rPr>
                <a:t>Afspraakbanen</a:t>
              </a:r>
              <a:endParaRPr lang="en-US" sz="1600" dirty="0">
                <a:solidFill>
                  <a:srgbClr val="FF0000"/>
                </a:solidFill>
              </a:endParaRPr>
            </a:p>
          </p:txBody>
        </p:sp>
      </p:gr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10/14/2015</a:t>
            </a:fld>
            <a:endParaRPr lang="en-US"/>
          </a:p>
        </p:txBody>
      </p:sp>
      <p:sp>
        <p:nvSpPr>
          <p:cNvPr id="5" name="Footer Placeholder 4"/>
          <p:cNvSpPr>
            <a:spLocks noGrp="1"/>
          </p:cNvSpPr>
          <p:nvPr>
            <p:ph type="ftr" sz="quarter" idx="11"/>
          </p:nvPr>
        </p:nvSpPr>
        <p:spPr/>
        <p:txBody>
          <a:bodyPr/>
          <a:lstStyle/>
          <a:p>
            <a:r>
              <a:rPr lang="en-US" dirty="0" smtClean="0"/>
              <a:t>www.werkpleineemsdelta.nl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‹nr.›</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68C2560D-EC28-3B41-86E8-18F1CE0113B4}" type="datetimeFigureOut">
              <a:rPr lang="en-US" smtClean="0"/>
              <a:t>10/14/2015</a:t>
            </a:fld>
            <a:endParaRPr lang="en-US"/>
          </a:p>
        </p:txBody>
      </p:sp>
      <p:sp>
        <p:nvSpPr>
          <p:cNvPr id="5" name="Footer Placeholder 4"/>
          <p:cNvSpPr>
            <a:spLocks noGrp="1"/>
          </p:cNvSpPr>
          <p:nvPr>
            <p:ph type="ftr" sz="quarter" idx="11"/>
          </p:nvPr>
        </p:nvSpPr>
        <p:spPr/>
        <p:txBody>
          <a:bodyPr/>
          <a:lstStyle/>
          <a:p>
            <a:r>
              <a:rPr lang="en-US" dirty="0" smtClean="0"/>
              <a:t>www.werkpleineemsdelta.nl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‹nr.›</a:t>
            </a:fld>
            <a:endParaRPr lang="en-US"/>
          </a:p>
        </p:txBody>
      </p:sp>
      <p:grpSp>
        <p:nvGrpSpPr>
          <p:cNvPr id="7" name="Groep 6"/>
          <p:cNvGrpSpPr/>
          <p:nvPr userDrawn="1"/>
        </p:nvGrpSpPr>
        <p:grpSpPr>
          <a:xfrm>
            <a:off x="0" y="143374"/>
            <a:ext cx="8838369" cy="400458"/>
            <a:chOff x="0" y="143374"/>
            <a:chExt cx="8838369" cy="400458"/>
          </a:xfrm>
        </p:grpSpPr>
        <p:grpSp>
          <p:nvGrpSpPr>
            <p:cNvPr id="8" name="Groep 7"/>
            <p:cNvGrpSpPr/>
            <p:nvPr userDrawn="1"/>
          </p:nvGrpSpPr>
          <p:grpSpPr>
            <a:xfrm>
              <a:off x="0" y="143374"/>
              <a:ext cx="8838369" cy="400458"/>
              <a:chOff x="-2475669" y="5789386"/>
              <a:chExt cx="8838369" cy="400458"/>
            </a:xfrm>
          </p:grpSpPr>
          <p:pic>
            <p:nvPicPr>
              <p:cNvPr id="10"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892" y="5789387"/>
                <a:ext cx="4415808"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4" descr="FIVELINGO_vLOGO2015"/>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162" y="5800566"/>
                <a:ext cx="937062" cy="38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p:nvPr userDrawn="1"/>
            </p:nvPicPr>
            <p:blipFill rotWithShape="1">
              <a:blip r:embed="rId2">
                <a:extLst>
                  <a:ext uri="{28A0092B-C50C-407E-A947-70E740481C1C}">
                    <a14:useLocalDpi xmlns:a14="http://schemas.microsoft.com/office/drawing/2010/main" val="0"/>
                  </a:ext>
                </a:extLst>
              </a:blip>
              <a:srcRect r="33325"/>
              <a:stretch/>
            </p:blipFill>
            <p:spPr bwMode="auto">
              <a:xfrm>
                <a:off x="-2475669" y="5789386"/>
                <a:ext cx="5419897"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9" name="Rechthoek 8"/>
            <p:cNvSpPr/>
            <p:nvPr userDrawn="1"/>
          </p:nvSpPr>
          <p:spPr>
            <a:xfrm>
              <a:off x="223925" y="174326"/>
              <a:ext cx="1429687" cy="338554"/>
            </a:xfrm>
            <a:prstGeom prst="rect">
              <a:avLst/>
            </a:prstGeom>
          </p:spPr>
          <p:txBody>
            <a:bodyPr wrap="none">
              <a:spAutoFit/>
            </a:bodyPr>
            <a:lstStyle/>
            <a:p>
              <a:r>
                <a:rPr lang="en-US" sz="1600" dirty="0" err="1" smtClean="0">
                  <a:solidFill>
                    <a:srgbClr val="FF0000"/>
                  </a:solidFill>
                </a:rPr>
                <a:t>Afspraakbanen</a:t>
              </a:r>
              <a:endParaRPr lang="en-US" sz="1600" dirty="0">
                <a:solidFill>
                  <a:srgbClr val="FF0000"/>
                </a:solidFill>
              </a:endParaRPr>
            </a:p>
          </p:txBody>
        </p:sp>
      </p:gr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10/14/2015</a:t>
            </a:fld>
            <a:endParaRPr lang="en-US"/>
          </a:p>
        </p:txBody>
      </p:sp>
      <p:sp>
        <p:nvSpPr>
          <p:cNvPr id="6" name="Footer Placeholder 5"/>
          <p:cNvSpPr>
            <a:spLocks noGrp="1"/>
          </p:cNvSpPr>
          <p:nvPr>
            <p:ph type="ftr" sz="quarter" idx="11"/>
          </p:nvPr>
        </p:nvSpPr>
        <p:spPr/>
        <p:txBody>
          <a:bodyPr/>
          <a:lstStyle/>
          <a:p>
            <a:r>
              <a:rPr lang="en-US" dirty="0" smtClean="0"/>
              <a:t>www.werkpleineemsdelta.nl</a:t>
            </a:r>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‹nr.›</a:t>
            </a:fld>
            <a:endParaRPr lang="en-US"/>
          </a:p>
        </p:txBody>
      </p:sp>
      <p:grpSp>
        <p:nvGrpSpPr>
          <p:cNvPr id="8" name="Groep 7"/>
          <p:cNvGrpSpPr/>
          <p:nvPr userDrawn="1"/>
        </p:nvGrpSpPr>
        <p:grpSpPr>
          <a:xfrm>
            <a:off x="0" y="143374"/>
            <a:ext cx="8838369" cy="400458"/>
            <a:chOff x="0" y="143374"/>
            <a:chExt cx="8838369" cy="400458"/>
          </a:xfrm>
        </p:grpSpPr>
        <p:grpSp>
          <p:nvGrpSpPr>
            <p:cNvPr id="9" name="Groep 8"/>
            <p:cNvGrpSpPr/>
            <p:nvPr userDrawn="1"/>
          </p:nvGrpSpPr>
          <p:grpSpPr>
            <a:xfrm>
              <a:off x="0" y="143374"/>
              <a:ext cx="8838369" cy="400458"/>
              <a:chOff x="-2475669" y="5789386"/>
              <a:chExt cx="8838369" cy="400458"/>
            </a:xfrm>
          </p:grpSpPr>
          <p:pic>
            <p:nvPicPr>
              <p:cNvPr id="11"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892" y="5789387"/>
                <a:ext cx="4415808"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4" descr="FIVELINGO_vLOGO2015"/>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162" y="5800566"/>
                <a:ext cx="937062" cy="38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p:nvPr userDrawn="1"/>
            </p:nvPicPr>
            <p:blipFill rotWithShape="1">
              <a:blip r:embed="rId2">
                <a:extLst>
                  <a:ext uri="{28A0092B-C50C-407E-A947-70E740481C1C}">
                    <a14:useLocalDpi xmlns:a14="http://schemas.microsoft.com/office/drawing/2010/main" val="0"/>
                  </a:ext>
                </a:extLst>
              </a:blip>
              <a:srcRect r="33325"/>
              <a:stretch/>
            </p:blipFill>
            <p:spPr bwMode="auto">
              <a:xfrm>
                <a:off x="-2475669" y="5789386"/>
                <a:ext cx="5419897"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0" name="Rechthoek 9"/>
            <p:cNvSpPr/>
            <p:nvPr userDrawn="1"/>
          </p:nvSpPr>
          <p:spPr>
            <a:xfrm>
              <a:off x="223925" y="174326"/>
              <a:ext cx="1429687" cy="338554"/>
            </a:xfrm>
            <a:prstGeom prst="rect">
              <a:avLst/>
            </a:prstGeom>
          </p:spPr>
          <p:txBody>
            <a:bodyPr wrap="none">
              <a:spAutoFit/>
            </a:bodyPr>
            <a:lstStyle/>
            <a:p>
              <a:r>
                <a:rPr lang="en-US" sz="1600" dirty="0" err="1" smtClean="0">
                  <a:solidFill>
                    <a:srgbClr val="FF0000"/>
                  </a:solidFill>
                </a:rPr>
                <a:t>Afspraakbanen</a:t>
              </a:r>
              <a:endParaRPr lang="en-US" sz="1600" dirty="0">
                <a:solidFill>
                  <a:srgbClr val="FF0000"/>
                </a:solidFill>
              </a:endParaRPr>
            </a:p>
          </p:txBody>
        </p:sp>
      </p:gr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10/14/2015</a:t>
            </a:fld>
            <a:endParaRPr lang="en-US"/>
          </a:p>
        </p:txBody>
      </p:sp>
      <p:sp>
        <p:nvSpPr>
          <p:cNvPr id="8" name="Footer Placeholder 7"/>
          <p:cNvSpPr>
            <a:spLocks noGrp="1"/>
          </p:cNvSpPr>
          <p:nvPr>
            <p:ph type="ftr" sz="quarter" idx="11"/>
          </p:nvPr>
        </p:nvSpPr>
        <p:spPr/>
        <p:txBody>
          <a:bodyPr/>
          <a:lstStyle/>
          <a:p>
            <a:r>
              <a:rPr lang="en-US" dirty="0" smtClean="0"/>
              <a:t>www.werkpleineemsdelta.nl</a:t>
            </a:r>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‹nr.›</a:t>
            </a:fld>
            <a:endParaRPr lang="en-US"/>
          </a:p>
        </p:txBody>
      </p:sp>
      <p:grpSp>
        <p:nvGrpSpPr>
          <p:cNvPr id="10" name="Groep 9"/>
          <p:cNvGrpSpPr/>
          <p:nvPr userDrawn="1"/>
        </p:nvGrpSpPr>
        <p:grpSpPr>
          <a:xfrm>
            <a:off x="0" y="143374"/>
            <a:ext cx="8838369" cy="400458"/>
            <a:chOff x="0" y="143374"/>
            <a:chExt cx="8838369" cy="400458"/>
          </a:xfrm>
        </p:grpSpPr>
        <p:grpSp>
          <p:nvGrpSpPr>
            <p:cNvPr id="11" name="Groep 10"/>
            <p:cNvGrpSpPr/>
            <p:nvPr userDrawn="1"/>
          </p:nvGrpSpPr>
          <p:grpSpPr>
            <a:xfrm>
              <a:off x="0" y="143374"/>
              <a:ext cx="8838369" cy="400458"/>
              <a:chOff x="-2475669" y="5789386"/>
              <a:chExt cx="8838369" cy="400458"/>
            </a:xfrm>
          </p:grpSpPr>
          <p:pic>
            <p:nvPicPr>
              <p:cNvPr id="13"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892" y="5789387"/>
                <a:ext cx="4415808"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 name="Picture 4" descr="FIVELINGO_vLOGO2015"/>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162" y="5800566"/>
                <a:ext cx="937062" cy="38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p:nvPr userDrawn="1"/>
            </p:nvPicPr>
            <p:blipFill rotWithShape="1">
              <a:blip r:embed="rId2">
                <a:extLst>
                  <a:ext uri="{28A0092B-C50C-407E-A947-70E740481C1C}">
                    <a14:useLocalDpi xmlns:a14="http://schemas.microsoft.com/office/drawing/2010/main" val="0"/>
                  </a:ext>
                </a:extLst>
              </a:blip>
              <a:srcRect r="33325"/>
              <a:stretch/>
            </p:blipFill>
            <p:spPr bwMode="auto">
              <a:xfrm>
                <a:off x="-2475669" y="5789386"/>
                <a:ext cx="5419897"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2" name="Rechthoek 11"/>
            <p:cNvSpPr/>
            <p:nvPr userDrawn="1"/>
          </p:nvSpPr>
          <p:spPr>
            <a:xfrm>
              <a:off x="223925" y="174326"/>
              <a:ext cx="1429687" cy="338554"/>
            </a:xfrm>
            <a:prstGeom prst="rect">
              <a:avLst/>
            </a:prstGeom>
          </p:spPr>
          <p:txBody>
            <a:bodyPr wrap="none">
              <a:spAutoFit/>
            </a:bodyPr>
            <a:lstStyle/>
            <a:p>
              <a:r>
                <a:rPr lang="en-US" sz="1600" dirty="0" err="1" smtClean="0">
                  <a:solidFill>
                    <a:srgbClr val="FF0000"/>
                  </a:solidFill>
                </a:rPr>
                <a:t>Afspraakbanen</a:t>
              </a:r>
              <a:endParaRPr lang="en-US" sz="1600" dirty="0">
                <a:solidFill>
                  <a:srgbClr val="FF0000"/>
                </a:solidFill>
              </a:endParaRPr>
            </a:p>
          </p:txBody>
        </p:sp>
      </p:gr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10/14/2015</a:t>
            </a:fld>
            <a:endParaRPr lang="en-US"/>
          </a:p>
        </p:txBody>
      </p:sp>
      <p:sp>
        <p:nvSpPr>
          <p:cNvPr id="4" name="Footer Placeholder 3"/>
          <p:cNvSpPr>
            <a:spLocks noGrp="1"/>
          </p:cNvSpPr>
          <p:nvPr>
            <p:ph type="ftr" sz="quarter" idx="11"/>
          </p:nvPr>
        </p:nvSpPr>
        <p:spPr/>
        <p:txBody>
          <a:bodyPr/>
          <a:lstStyle/>
          <a:p>
            <a:r>
              <a:rPr lang="en-US" dirty="0" smtClean="0"/>
              <a:t>www.werkpleineemsdelta.nl</a:t>
            </a:r>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‹nr.›</a:t>
            </a:fld>
            <a:endParaRPr lang="en-US"/>
          </a:p>
        </p:txBody>
      </p:sp>
      <p:grpSp>
        <p:nvGrpSpPr>
          <p:cNvPr id="6" name="Groep 5"/>
          <p:cNvGrpSpPr/>
          <p:nvPr userDrawn="1"/>
        </p:nvGrpSpPr>
        <p:grpSpPr>
          <a:xfrm>
            <a:off x="0" y="143374"/>
            <a:ext cx="8838369" cy="400458"/>
            <a:chOff x="0" y="143374"/>
            <a:chExt cx="8838369" cy="400458"/>
          </a:xfrm>
        </p:grpSpPr>
        <p:grpSp>
          <p:nvGrpSpPr>
            <p:cNvPr id="7" name="Groep 6"/>
            <p:cNvGrpSpPr/>
            <p:nvPr userDrawn="1"/>
          </p:nvGrpSpPr>
          <p:grpSpPr>
            <a:xfrm>
              <a:off x="0" y="143374"/>
              <a:ext cx="8838369" cy="400458"/>
              <a:chOff x="-2475669" y="5789386"/>
              <a:chExt cx="8838369" cy="400458"/>
            </a:xfrm>
          </p:grpSpPr>
          <p:pic>
            <p:nvPicPr>
              <p:cNvPr id="9"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892" y="5789387"/>
                <a:ext cx="4415808"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4" descr="FIVELINGO_vLOGO2015"/>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162" y="5800566"/>
                <a:ext cx="937062" cy="38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p:nvPr userDrawn="1"/>
            </p:nvPicPr>
            <p:blipFill rotWithShape="1">
              <a:blip r:embed="rId2">
                <a:extLst>
                  <a:ext uri="{28A0092B-C50C-407E-A947-70E740481C1C}">
                    <a14:useLocalDpi xmlns:a14="http://schemas.microsoft.com/office/drawing/2010/main" val="0"/>
                  </a:ext>
                </a:extLst>
              </a:blip>
              <a:srcRect r="33325"/>
              <a:stretch/>
            </p:blipFill>
            <p:spPr bwMode="auto">
              <a:xfrm>
                <a:off x="-2475669" y="5789386"/>
                <a:ext cx="5419897"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8" name="Rechthoek 7"/>
            <p:cNvSpPr/>
            <p:nvPr userDrawn="1"/>
          </p:nvSpPr>
          <p:spPr>
            <a:xfrm>
              <a:off x="223925" y="174326"/>
              <a:ext cx="1429687" cy="338554"/>
            </a:xfrm>
            <a:prstGeom prst="rect">
              <a:avLst/>
            </a:prstGeom>
          </p:spPr>
          <p:txBody>
            <a:bodyPr wrap="none">
              <a:spAutoFit/>
            </a:bodyPr>
            <a:lstStyle/>
            <a:p>
              <a:r>
                <a:rPr lang="en-US" sz="1600" dirty="0" err="1" smtClean="0">
                  <a:solidFill>
                    <a:srgbClr val="FF0000"/>
                  </a:solidFill>
                </a:rPr>
                <a:t>Afspraakbanen</a:t>
              </a:r>
              <a:endParaRPr lang="en-US" sz="1600" dirty="0">
                <a:solidFill>
                  <a:srgbClr val="FF0000"/>
                </a:solidFill>
              </a:endParaRPr>
            </a:p>
          </p:txBody>
        </p:sp>
      </p:gr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10/14/2015</a:t>
            </a:fld>
            <a:endParaRPr lang="en-US"/>
          </a:p>
        </p:txBody>
      </p:sp>
      <p:sp>
        <p:nvSpPr>
          <p:cNvPr id="3" name="Footer Placeholder 2"/>
          <p:cNvSpPr>
            <a:spLocks noGrp="1"/>
          </p:cNvSpPr>
          <p:nvPr>
            <p:ph type="ftr" sz="quarter" idx="11"/>
          </p:nvPr>
        </p:nvSpPr>
        <p:spPr/>
        <p:txBody>
          <a:bodyPr/>
          <a:lstStyle/>
          <a:p>
            <a:r>
              <a:rPr lang="en-US" dirty="0" smtClean="0"/>
              <a:t>www.werkpleineemsdelta.nl</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‹nr.›</a:t>
            </a:fld>
            <a:endParaRPr lang="en-US"/>
          </a:p>
        </p:txBody>
      </p:sp>
      <p:grpSp>
        <p:nvGrpSpPr>
          <p:cNvPr id="5" name="Groep 4"/>
          <p:cNvGrpSpPr/>
          <p:nvPr userDrawn="1"/>
        </p:nvGrpSpPr>
        <p:grpSpPr>
          <a:xfrm>
            <a:off x="0" y="143374"/>
            <a:ext cx="8838369" cy="400458"/>
            <a:chOff x="0" y="143374"/>
            <a:chExt cx="8838369" cy="400458"/>
          </a:xfrm>
        </p:grpSpPr>
        <p:grpSp>
          <p:nvGrpSpPr>
            <p:cNvPr id="6" name="Groep 5"/>
            <p:cNvGrpSpPr/>
            <p:nvPr userDrawn="1"/>
          </p:nvGrpSpPr>
          <p:grpSpPr>
            <a:xfrm>
              <a:off x="0" y="143374"/>
              <a:ext cx="8838369" cy="400458"/>
              <a:chOff x="-2475669" y="5789386"/>
              <a:chExt cx="8838369" cy="400458"/>
            </a:xfrm>
          </p:grpSpPr>
          <p:pic>
            <p:nvPicPr>
              <p:cNvPr id="8"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892" y="5789387"/>
                <a:ext cx="4415808"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4" descr="FIVELINGO_vLOGO2015"/>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162" y="5800566"/>
                <a:ext cx="937062" cy="38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p:nvPr userDrawn="1"/>
            </p:nvPicPr>
            <p:blipFill rotWithShape="1">
              <a:blip r:embed="rId2">
                <a:extLst>
                  <a:ext uri="{28A0092B-C50C-407E-A947-70E740481C1C}">
                    <a14:useLocalDpi xmlns:a14="http://schemas.microsoft.com/office/drawing/2010/main" val="0"/>
                  </a:ext>
                </a:extLst>
              </a:blip>
              <a:srcRect r="33325"/>
              <a:stretch/>
            </p:blipFill>
            <p:spPr bwMode="auto">
              <a:xfrm>
                <a:off x="-2475669" y="5789386"/>
                <a:ext cx="5419897"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7" name="Rechthoek 6"/>
            <p:cNvSpPr/>
            <p:nvPr userDrawn="1"/>
          </p:nvSpPr>
          <p:spPr>
            <a:xfrm>
              <a:off x="223925" y="174326"/>
              <a:ext cx="1429687" cy="338554"/>
            </a:xfrm>
            <a:prstGeom prst="rect">
              <a:avLst/>
            </a:prstGeom>
          </p:spPr>
          <p:txBody>
            <a:bodyPr wrap="none">
              <a:spAutoFit/>
            </a:bodyPr>
            <a:lstStyle/>
            <a:p>
              <a:r>
                <a:rPr lang="en-US" sz="1600" dirty="0" err="1" smtClean="0">
                  <a:solidFill>
                    <a:srgbClr val="FF0000"/>
                  </a:solidFill>
                </a:rPr>
                <a:t>Afspraakbanen</a:t>
              </a:r>
              <a:endParaRPr lang="en-US" sz="1600" dirty="0">
                <a:solidFill>
                  <a:srgbClr val="FF0000"/>
                </a:solidFill>
              </a:endParaRPr>
            </a:p>
          </p:txBody>
        </p:sp>
      </p:gr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8C2560D-EC28-3B41-86E8-18F1CE0113B4}"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‹nr.›</a:t>
            </a:fld>
            <a:endParaRPr lang="en-US"/>
          </a:p>
        </p:txBody>
      </p:sp>
      <p:grpSp>
        <p:nvGrpSpPr>
          <p:cNvPr id="8" name="Groep 7"/>
          <p:cNvGrpSpPr/>
          <p:nvPr userDrawn="1"/>
        </p:nvGrpSpPr>
        <p:grpSpPr>
          <a:xfrm>
            <a:off x="0" y="143374"/>
            <a:ext cx="8838369" cy="400458"/>
            <a:chOff x="0" y="143374"/>
            <a:chExt cx="8838369" cy="400458"/>
          </a:xfrm>
        </p:grpSpPr>
        <p:grpSp>
          <p:nvGrpSpPr>
            <p:cNvPr id="9" name="Groep 8"/>
            <p:cNvGrpSpPr/>
            <p:nvPr userDrawn="1"/>
          </p:nvGrpSpPr>
          <p:grpSpPr>
            <a:xfrm>
              <a:off x="0" y="143374"/>
              <a:ext cx="8838369" cy="400458"/>
              <a:chOff x="-2475669" y="5789386"/>
              <a:chExt cx="8838369" cy="400458"/>
            </a:xfrm>
          </p:grpSpPr>
          <p:pic>
            <p:nvPicPr>
              <p:cNvPr id="11"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892" y="5789387"/>
                <a:ext cx="4415808"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4" descr="FIVELINGO_vLOGO2015"/>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162" y="5800566"/>
                <a:ext cx="937062" cy="38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p:nvPr userDrawn="1"/>
            </p:nvPicPr>
            <p:blipFill rotWithShape="1">
              <a:blip r:embed="rId2">
                <a:extLst>
                  <a:ext uri="{28A0092B-C50C-407E-A947-70E740481C1C}">
                    <a14:useLocalDpi xmlns:a14="http://schemas.microsoft.com/office/drawing/2010/main" val="0"/>
                  </a:ext>
                </a:extLst>
              </a:blip>
              <a:srcRect r="33325"/>
              <a:stretch/>
            </p:blipFill>
            <p:spPr bwMode="auto">
              <a:xfrm>
                <a:off x="-2475669" y="5789386"/>
                <a:ext cx="5419897"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0" name="Rechthoek 9"/>
            <p:cNvSpPr/>
            <p:nvPr userDrawn="1"/>
          </p:nvSpPr>
          <p:spPr>
            <a:xfrm>
              <a:off x="223925" y="174326"/>
              <a:ext cx="1429687" cy="338554"/>
            </a:xfrm>
            <a:prstGeom prst="rect">
              <a:avLst/>
            </a:prstGeom>
          </p:spPr>
          <p:txBody>
            <a:bodyPr wrap="none">
              <a:spAutoFit/>
            </a:bodyPr>
            <a:lstStyle/>
            <a:p>
              <a:r>
                <a:rPr lang="en-US" sz="1600" dirty="0" err="1" smtClean="0">
                  <a:solidFill>
                    <a:srgbClr val="FF0000"/>
                  </a:solidFill>
                </a:rPr>
                <a:t>Afspraakbanen</a:t>
              </a:r>
              <a:endParaRPr lang="en-US" sz="1600" dirty="0">
                <a:solidFill>
                  <a:srgbClr val="FF0000"/>
                </a:solidFill>
              </a:endParaRPr>
            </a:p>
          </p:txBody>
        </p:sp>
      </p:gr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8C2560D-EC28-3B41-86E8-18F1CE0113B4}" type="datetimeFigureOut">
              <a:rPr lang="en-US" smtClean="0"/>
              <a:t>10/14/2015</a:t>
            </a:fld>
            <a:endParaRPr lang="en-US"/>
          </a:p>
        </p:txBody>
      </p:sp>
      <p:sp>
        <p:nvSpPr>
          <p:cNvPr id="6" name="Footer Placeholder 5"/>
          <p:cNvSpPr>
            <a:spLocks noGrp="1"/>
          </p:cNvSpPr>
          <p:nvPr>
            <p:ph type="ftr" sz="quarter" idx="11"/>
          </p:nvPr>
        </p:nvSpPr>
        <p:spPr/>
        <p:txBody>
          <a:bodyPr/>
          <a:lstStyle/>
          <a:p>
            <a:r>
              <a:rPr lang="en-US" dirty="0" smtClean="0"/>
              <a:t>www.werkpleineemsdelta.nl</a:t>
            </a:r>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‹nr.›</a:t>
            </a:fld>
            <a:endParaRPr lang="en-US"/>
          </a:p>
        </p:txBody>
      </p:sp>
      <p:grpSp>
        <p:nvGrpSpPr>
          <p:cNvPr id="8" name="Groep 7"/>
          <p:cNvGrpSpPr/>
          <p:nvPr userDrawn="1"/>
        </p:nvGrpSpPr>
        <p:grpSpPr>
          <a:xfrm>
            <a:off x="0" y="143374"/>
            <a:ext cx="8838369" cy="400458"/>
            <a:chOff x="0" y="143374"/>
            <a:chExt cx="8838369" cy="400458"/>
          </a:xfrm>
        </p:grpSpPr>
        <p:grpSp>
          <p:nvGrpSpPr>
            <p:cNvPr id="9" name="Groep 8"/>
            <p:cNvGrpSpPr/>
            <p:nvPr userDrawn="1"/>
          </p:nvGrpSpPr>
          <p:grpSpPr>
            <a:xfrm>
              <a:off x="0" y="143374"/>
              <a:ext cx="8838369" cy="400458"/>
              <a:chOff x="-2475669" y="5789386"/>
              <a:chExt cx="8838369" cy="400458"/>
            </a:xfrm>
          </p:grpSpPr>
          <p:pic>
            <p:nvPicPr>
              <p:cNvPr id="11"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892" y="5789387"/>
                <a:ext cx="4415808"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4" descr="FIVELINGO_vLOGO2015"/>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4162" y="5800566"/>
                <a:ext cx="937062" cy="38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p:nvPr userDrawn="1"/>
            </p:nvPicPr>
            <p:blipFill rotWithShape="1">
              <a:blip r:embed="rId2">
                <a:extLst>
                  <a:ext uri="{28A0092B-C50C-407E-A947-70E740481C1C}">
                    <a14:useLocalDpi xmlns:a14="http://schemas.microsoft.com/office/drawing/2010/main" val="0"/>
                  </a:ext>
                </a:extLst>
              </a:blip>
              <a:srcRect r="33325"/>
              <a:stretch/>
            </p:blipFill>
            <p:spPr bwMode="auto">
              <a:xfrm>
                <a:off x="-2475669" y="5789386"/>
                <a:ext cx="5419897" cy="4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0" name="Rechthoek 9"/>
            <p:cNvSpPr/>
            <p:nvPr userDrawn="1"/>
          </p:nvSpPr>
          <p:spPr>
            <a:xfrm>
              <a:off x="223925" y="174326"/>
              <a:ext cx="1429687" cy="338554"/>
            </a:xfrm>
            <a:prstGeom prst="rect">
              <a:avLst/>
            </a:prstGeom>
          </p:spPr>
          <p:txBody>
            <a:bodyPr wrap="none">
              <a:spAutoFit/>
            </a:bodyPr>
            <a:lstStyle/>
            <a:p>
              <a:r>
                <a:rPr lang="en-US" sz="1600" dirty="0" err="1" smtClean="0">
                  <a:solidFill>
                    <a:srgbClr val="FF0000"/>
                  </a:solidFill>
                </a:rPr>
                <a:t>Afspraakbanen</a:t>
              </a:r>
              <a:endParaRPr lang="en-US" sz="1600" dirty="0">
                <a:solidFill>
                  <a:srgbClr val="FF0000"/>
                </a:solidFill>
              </a:endParaRPr>
            </a:p>
          </p:txBody>
        </p:sp>
      </p:gr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www.werkpleineemsdelta.nl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‹nr.›</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92" r:id="rId1"/>
    <p:sldLayoutId id="2147493493" r:id="rId2"/>
    <p:sldLayoutId id="2147493494" r:id="rId3"/>
    <p:sldLayoutId id="2147493495" r:id="rId4"/>
    <p:sldLayoutId id="2147493496" r:id="rId5"/>
    <p:sldLayoutId id="2147493497" r:id="rId6"/>
    <p:sldLayoutId id="2147493498" r:id="rId7"/>
    <p:sldLayoutId id="2147493499" r:id="rId8"/>
    <p:sldLayoutId id="2147493500" r:id="rId9"/>
    <p:sldLayoutId id="2147493501" r:id="rId10"/>
    <p:sldLayoutId id="21474935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youtu.be/aW2GFlTxxj4" TargetMode="External"/><Relationship Id="rId4" Type="http://schemas.openxmlformats.org/officeDocument/2006/relationships/hyperlink" Target="http://www.awvn.n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kstvak 4"/>
          <p:cNvSpPr txBox="1"/>
          <p:nvPr/>
        </p:nvSpPr>
        <p:spPr>
          <a:xfrm>
            <a:off x="834808" y="5086101"/>
            <a:ext cx="5285174" cy="1477328"/>
          </a:xfrm>
          <a:prstGeom prst="rect">
            <a:avLst/>
          </a:prstGeom>
          <a:noFill/>
        </p:spPr>
        <p:txBody>
          <a:bodyPr wrap="square" rtlCol="0">
            <a:spAutoFit/>
          </a:bodyPr>
          <a:lstStyle/>
          <a:p>
            <a:r>
              <a:rPr lang="nl-NL" sz="5400" i="1" baseline="30000" dirty="0" smtClean="0">
                <a:solidFill>
                  <a:srgbClr val="FFFFFF"/>
                </a:solidFill>
              </a:rPr>
              <a:t>Hoe komen we </a:t>
            </a:r>
            <a:r>
              <a:rPr lang="nl-NL" sz="5400" i="1" baseline="30000" smtClean="0">
                <a:solidFill>
                  <a:srgbClr val="FFFFFF"/>
                </a:solidFill>
              </a:rPr>
              <a:t>onze Afspraak(banen</a:t>
            </a:r>
            <a:r>
              <a:rPr lang="nl-NL" sz="5400" i="1" baseline="30000" dirty="0" smtClean="0">
                <a:solidFill>
                  <a:srgbClr val="FFFFFF"/>
                </a:solidFill>
              </a:rPr>
              <a:t>) na?</a:t>
            </a:r>
            <a:endParaRPr lang="nl-NL" sz="5400" dirty="0"/>
          </a:p>
        </p:txBody>
      </p:sp>
    </p:spTree>
    <p:extLst>
      <p:ext uri="{BB962C8B-B14F-4D97-AF65-F5344CB8AC3E}">
        <p14:creationId xmlns:p14="http://schemas.microsoft.com/office/powerpoint/2010/main" val="964314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3558" y="704632"/>
            <a:ext cx="7380820" cy="6824945"/>
          </a:xfrm>
          <a:prstGeom prst="rect">
            <a:avLst/>
          </a:prstGeom>
          <a:noFill/>
        </p:spPr>
        <p:txBody>
          <a:bodyPr wrap="square" rtlCol="0">
            <a:spAutoFit/>
          </a:bodyPr>
          <a:lstStyle/>
          <a:p>
            <a:pPr>
              <a:tabLst>
                <a:tab pos="263525" algn="l"/>
              </a:tabLst>
            </a:pPr>
            <a:r>
              <a:rPr lang="nl-NL" sz="3200" b="1" dirty="0" smtClean="0">
                <a:solidFill>
                  <a:srgbClr val="940968"/>
                </a:solidFill>
                <a:latin typeface="Calibri" panose="020F0502020204030204" pitchFamily="34" charset="0"/>
                <a:ea typeface="Verdana" panose="020B0604030504040204" pitchFamily="34" charset="0"/>
                <a:cs typeface="Times New Roman" panose="02020603050405020304" pitchFamily="18" charset="0"/>
              </a:rPr>
              <a:t>Hoe zorg ik voor extra banen?</a:t>
            </a:r>
          </a:p>
          <a:p>
            <a:pPr>
              <a:tabLst>
                <a:tab pos="263525" algn="l"/>
              </a:tabLst>
            </a:pPr>
            <a:endParaRPr lang="nl-NL" sz="2800" b="1" dirty="0">
              <a:latin typeface="Calibri" panose="020F0502020204030204" pitchFamily="34" charset="0"/>
              <a:ea typeface="Verdana" panose="020B0604030504040204" pitchFamily="34" charset="0"/>
              <a:cs typeface="Times New Roman" panose="02020603050405020304" pitchFamily="18" charset="0"/>
            </a:endParaRPr>
          </a:p>
          <a:p>
            <a:pPr>
              <a:lnSpc>
                <a:spcPct val="150000"/>
              </a:lnSpc>
              <a:tabLst>
                <a:tab pos="263525" algn="l"/>
              </a:tabLst>
            </a:pPr>
            <a:r>
              <a:rPr lang="nl-NL" sz="2100" dirty="0">
                <a:solidFill>
                  <a:srgbClr val="62656C"/>
                </a:solidFill>
                <a:cs typeface="Times New Roman" panose="02020603050405020304" pitchFamily="18" charset="0"/>
              </a:rPr>
              <a:t>Bijvoorbeeld door:</a:t>
            </a: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o</a:t>
            </a:r>
            <a:r>
              <a:rPr lang="nl-NL" sz="2100" dirty="0" smtClean="0">
                <a:solidFill>
                  <a:srgbClr val="62656C"/>
                </a:solidFill>
                <a:cs typeface="Times New Roman" panose="02020603050405020304" pitchFamily="18" charset="0"/>
              </a:rPr>
              <a:t>p </a:t>
            </a:r>
            <a:r>
              <a:rPr lang="nl-NL" sz="2100" dirty="0">
                <a:solidFill>
                  <a:srgbClr val="62656C"/>
                </a:solidFill>
                <a:cs typeface="Times New Roman" panose="02020603050405020304" pitchFamily="18" charset="0"/>
              </a:rPr>
              <a:t>zoek te gaan naar (eenvoudige) werkzaamheden die nu niet uitgevoerd (kunnen) worden;</a:t>
            </a: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elementen uit andere functies te halen (‘</a:t>
            </a:r>
            <a:r>
              <a:rPr lang="nl-NL" sz="2100" dirty="0" err="1">
                <a:solidFill>
                  <a:srgbClr val="62656C"/>
                </a:solidFill>
                <a:cs typeface="Times New Roman" panose="02020603050405020304" pitchFamily="18" charset="0"/>
              </a:rPr>
              <a:t>Werkverdelen</a:t>
            </a:r>
            <a:r>
              <a:rPr lang="nl-NL" sz="2100" dirty="0">
                <a:solidFill>
                  <a:srgbClr val="62656C"/>
                </a:solidFill>
                <a:cs typeface="Times New Roman" panose="02020603050405020304" pitchFamily="18" charset="0"/>
              </a:rPr>
              <a:t>’). Het zogenaamde Jobcarving.</a:t>
            </a: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a:t>
            </a: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10</a:t>
            </a:fld>
            <a:endParaRPr lang="nl-NL"/>
          </a:p>
        </p:txBody>
      </p:sp>
    </p:spTree>
    <p:extLst>
      <p:ext uri="{BB962C8B-B14F-4D97-AF65-F5344CB8AC3E}">
        <p14:creationId xmlns:p14="http://schemas.microsoft.com/office/powerpoint/2010/main" val="389902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3558" y="603032"/>
            <a:ext cx="7380820" cy="6678751"/>
          </a:xfrm>
          <a:prstGeom prst="rect">
            <a:avLst/>
          </a:prstGeom>
          <a:noFill/>
        </p:spPr>
        <p:txBody>
          <a:bodyPr wrap="square" rtlCol="0">
            <a:spAutoFit/>
          </a:bodyPr>
          <a:lstStyle/>
          <a:p>
            <a:pPr>
              <a:tabLst>
                <a:tab pos="263525" algn="l"/>
              </a:tabLst>
            </a:pPr>
            <a:r>
              <a:rPr lang="nl-NL" sz="3200" b="1" dirty="0" smtClean="0">
                <a:solidFill>
                  <a:srgbClr val="940968"/>
                </a:solidFill>
                <a:latin typeface="Calibri" panose="020F0502020204030204" pitchFamily="34" charset="0"/>
                <a:cs typeface="Times New Roman" panose="02020603050405020304" pitchFamily="18" charset="0"/>
              </a:rPr>
              <a:t>Hoe </a:t>
            </a:r>
            <a:r>
              <a:rPr lang="nl-NL" sz="3200" b="1" dirty="0">
                <a:solidFill>
                  <a:srgbClr val="940968"/>
                </a:solidFill>
                <a:latin typeface="Calibri" panose="020F0502020204030204" pitchFamily="34" charset="0"/>
                <a:cs typeface="Times New Roman" panose="02020603050405020304" pitchFamily="18" charset="0"/>
              </a:rPr>
              <a:t>kom ik aan </a:t>
            </a:r>
            <a:r>
              <a:rPr lang="nl-NL" sz="3200" b="1" dirty="0" smtClean="0">
                <a:solidFill>
                  <a:srgbClr val="940968"/>
                </a:solidFill>
                <a:latin typeface="Calibri" panose="020F0502020204030204" pitchFamily="34" charset="0"/>
                <a:cs typeface="Times New Roman" panose="02020603050405020304" pitchFamily="18" charset="0"/>
              </a:rPr>
              <a:t>kandidaten?</a:t>
            </a:r>
            <a:endParaRPr lang="nl-NL" sz="3200" b="1" dirty="0">
              <a:solidFill>
                <a:srgbClr val="940968"/>
              </a:solidFill>
              <a:latin typeface="Calibri" panose="020F0502020204030204" pitchFamily="34"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endParaRPr lang="nl-NL" sz="2400" dirty="0" smtClean="0">
              <a:latin typeface="Calibri" panose="020F0502020204030204" pitchFamily="34" charset="0"/>
              <a:cs typeface="Times New Roman" panose="02020603050405020304" pitchFamily="18" charset="0"/>
            </a:endParaRP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U kunt een vraag melden bij één van de werkgeversadviseurs van gemeenten, UWV of sociale werkvoorzieningen. Dat kan een concrete vacature zijn of de vraag om op zoek te gaan naar mogelijkheden om werk te “maken”.</a:t>
            </a:r>
          </a:p>
          <a:p>
            <a:pPr marL="457200" indent="-457200">
              <a:lnSpc>
                <a:spcPct val="150000"/>
              </a:lnSpc>
              <a:buFont typeface="Arial" panose="020B0604020202020204" pitchFamily="34" charset="0"/>
              <a:buChar char="•"/>
              <a:tabLst>
                <a:tab pos="263525" algn="l"/>
              </a:tabLst>
            </a:pPr>
            <a:endParaRPr lang="nl-NL" sz="2100" dirty="0">
              <a:solidFill>
                <a:srgbClr val="62656C"/>
              </a:solidFill>
              <a:cs typeface="Times New Roman" panose="02020603050405020304" pitchFamily="18" charset="0"/>
            </a:endParaRP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Als u zelf een kandidaat heeft, kunt u de gemeente vragen of deze persoon tot de doelgroep behoort </a:t>
            </a:r>
            <a:r>
              <a:rPr lang="nl-NL" sz="2100" dirty="0" smtClean="0">
                <a:solidFill>
                  <a:srgbClr val="62656C"/>
                </a:solidFill>
                <a:cs typeface="Times New Roman" panose="02020603050405020304" pitchFamily="18" charset="0"/>
              </a:rPr>
              <a:t>en/of </a:t>
            </a:r>
            <a:r>
              <a:rPr lang="nl-NL" sz="2100" dirty="0">
                <a:solidFill>
                  <a:srgbClr val="62656C"/>
                </a:solidFill>
                <a:cs typeface="Times New Roman" panose="02020603050405020304" pitchFamily="18" charset="0"/>
              </a:rPr>
              <a:t>een aanvraag doen bij het UWV.</a:t>
            </a:r>
          </a:p>
          <a:p>
            <a:pPr>
              <a:tabLst>
                <a:tab pos="263525" algn="l"/>
              </a:tabLst>
            </a:pP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a:t>
            </a: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11</a:t>
            </a:fld>
            <a:endParaRPr lang="nl-NL"/>
          </a:p>
        </p:txBody>
      </p:sp>
    </p:spTree>
    <p:extLst>
      <p:ext uri="{BB962C8B-B14F-4D97-AF65-F5344CB8AC3E}">
        <p14:creationId xmlns:p14="http://schemas.microsoft.com/office/powerpoint/2010/main" val="251107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1958" y="399832"/>
            <a:ext cx="7380820" cy="9156353"/>
          </a:xfrm>
          <a:prstGeom prst="rect">
            <a:avLst/>
          </a:prstGeom>
          <a:noFill/>
        </p:spPr>
        <p:txBody>
          <a:bodyPr wrap="square" rtlCol="0">
            <a:spAutoFit/>
          </a:bodyPr>
          <a:lstStyle/>
          <a:p>
            <a:pPr>
              <a:tabLst>
                <a:tab pos="263525" algn="l"/>
              </a:tabLst>
            </a:pPr>
            <a:r>
              <a:rPr lang="nl-NL" sz="3200" b="1" dirty="0" smtClean="0">
                <a:solidFill>
                  <a:srgbClr val="940968"/>
                </a:solidFill>
                <a:latin typeface="Calibri" panose="020F0502020204030204" pitchFamily="34" charset="0"/>
              </a:rPr>
              <a:t>En </a:t>
            </a:r>
            <a:r>
              <a:rPr lang="nl-NL" sz="3200" b="1" dirty="0">
                <a:solidFill>
                  <a:srgbClr val="940968"/>
                </a:solidFill>
                <a:latin typeface="Calibri" panose="020F0502020204030204" pitchFamily="34" charset="0"/>
              </a:rPr>
              <a:t>als </a:t>
            </a:r>
            <a:r>
              <a:rPr lang="nl-NL" sz="3200" b="1" dirty="0" smtClean="0">
                <a:solidFill>
                  <a:srgbClr val="940968"/>
                </a:solidFill>
                <a:latin typeface="Calibri" panose="020F0502020204030204" pitchFamily="34" charset="0"/>
              </a:rPr>
              <a:t>er onvoldoende extra banen komen…</a:t>
            </a:r>
          </a:p>
          <a:p>
            <a:endParaRPr lang="nl-NL" sz="3200" b="1" dirty="0" smtClean="0">
              <a:solidFill>
                <a:srgbClr val="940968"/>
              </a:solidFill>
              <a:latin typeface="Calibri" panose="020F0502020204030204" pitchFamily="34" charset="0"/>
              <a:ea typeface="Verdana" panose="020B0604030504040204" pitchFamily="34" charset="0"/>
              <a:cs typeface="Times New Roman" panose="02020603050405020304" pitchFamily="18" charset="0"/>
            </a:endParaRPr>
          </a:p>
          <a:p>
            <a:r>
              <a:rPr lang="nl-NL" sz="2100" dirty="0" smtClean="0">
                <a:solidFill>
                  <a:srgbClr val="62656C"/>
                </a:solidFill>
                <a:latin typeface="Calibri" panose="020F0502020204030204" pitchFamily="34" charset="0"/>
                <a:cs typeface="Times New Roman" panose="02020603050405020304" pitchFamily="18" charset="0"/>
              </a:rPr>
              <a:t>Dan </a:t>
            </a:r>
            <a:r>
              <a:rPr lang="nl-NL" sz="2100" dirty="0">
                <a:solidFill>
                  <a:srgbClr val="62656C"/>
                </a:solidFill>
                <a:latin typeface="Calibri" panose="020F0502020204030204" pitchFamily="34" charset="0"/>
                <a:cs typeface="Times New Roman" panose="02020603050405020304" pitchFamily="18" charset="0"/>
              </a:rPr>
              <a:t>komt er een </a:t>
            </a:r>
            <a:r>
              <a:rPr lang="nl-NL" sz="2100" dirty="0" smtClean="0">
                <a:solidFill>
                  <a:srgbClr val="62656C"/>
                </a:solidFill>
                <a:latin typeface="Calibri" panose="020F0502020204030204" pitchFamily="34" charset="0"/>
                <a:cs typeface="Times New Roman" panose="02020603050405020304" pitchFamily="18" charset="0"/>
              </a:rPr>
              <a:t>Quotumwet, waarin:</a:t>
            </a:r>
          </a:p>
          <a:p>
            <a:pPr marL="342900" indent="-342900">
              <a:buFont typeface="Arial" panose="020B0604020202020204" pitchFamily="34" charset="0"/>
              <a:buChar char="•"/>
            </a:pPr>
            <a:r>
              <a:rPr lang="nl-NL" sz="2100" dirty="0" smtClean="0">
                <a:solidFill>
                  <a:srgbClr val="62656C"/>
                </a:solidFill>
                <a:latin typeface="Calibri" panose="020F0502020204030204" pitchFamily="34" charset="0"/>
                <a:cs typeface="Times New Roman" panose="02020603050405020304" pitchFamily="18" charset="0"/>
              </a:rPr>
              <a:t>de </a:t>
            </a:r>
            <a:r>
              <a:rPr lang="nl-NL" sz="2100" dirty="0">
                <a:solidFill>
                  <a:srgbClr val="62656C"/>
                </a:solidFill>
                <a:latin typeface="Calibri" panose="020F0502020204030204" pitchFamily="34" charset="0"/>
                <a:cs typeface="Times New Roman" panose="02020603050405020304" pitchFamily="18" charset="0"/>
              </a:rPr>
              <a:t>streefcijfers worden omgezet in verplichtingen per </a:t>
            </a:r>
            <a:r>
              <a:rPr lang="nl-NL" sz="2100" dirty="0" smtClean="0">
                <a:solidFill>
                  <a:srgbClr val="62656C"/>
                </a:solidFill>
                <a:latin typeface="Calibri" panose="020F0502020204030204" pitchFamily="34" charset="0"/>
                <a:cs typeface="Times New Roman" panose="02020603050405020304" pitchFamily="18" charset="0"/>
              </a:rPr>
              <a:t>organisatie (voor bedrijven &gt; 25 werknemers);</a:t>
            </a:r>
          </a:p>
          <a:p>
            <a:pPr marL="342900" indent="-342900">
              <a:buFont typeface="Arial" panose="020B0604020202020204" pitchFamily="34" charset="0"/>
              <a:buChar char="•"/>
            </a:pPr>
            <a:endParaRPr lang="nl-NL" sz="2100" dirty="0" smtClean="0">
              <a:solidFill>
                <a:srgbClr val="62656C"/>
              </a:solidFill>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nl-NL" sz="2100" dirty="0" smtClean="0">
                <a:solidFill>
                  <a:srgbClr val="62656C"/>
                </a:solidFill>
                <a:latin typeface="Calibri" panose="020F0502020204030204" pitchFamily="34" charset="0"/>
                <a:cs typeface="Times New Roman" panose="02020603050405020304" pitchFamily="18" charset="0"/>
              </a:rPr>
              <a:t>per </a:t>
            </a:r>
            <a:r>
              <a:rPr lang="nl-NL" sz="2100" dirty="0">
                <a:solidFill>
                  <a:srgbClr val="62656C"/>
                </a:solidFill>
                <a:latin typeface="Calibri" panose="020F0502020204030204" pitchFamily="34" charset="0"/>
                <a:cs typeface="Times New Roman" panose="02020603050405020304" pitchFamily="18" charset="0"/>
              </a:rPr>
              <a:t>bedrijf wordt gekeken naar het aantal mensen dat onder de doelgroep </a:t>
            </a:r>
            <a:r>
              <a:rPr lang="nl-NL" sz="2100" dirty="0" smtClean="0">
                <a:solidFill>
                  <a:srgbClr val="62656C"/>
                </a:solidFill>
                <a:latin typeface="Calibri" panose="020F0502020204030204" pitchFamily="34" charset="0"/>
                <a:cs typeface="Times New Roman" panose="02020603050405020304" pitchFamily="18" charset="0"/>
              </a:rPr>
              <a:t>valt;</a:t>
            </a:r>
          </a:p>
          <a:p>
            <a:endParaRPr lang="nl-NL" sz="2100" dirty="0" smtClean="0">
              <a:solidFill>
                <a:srgbClr val="62656C"/>
              </a:solidFill>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nl-NL" sz="2100" dirty="0" smtClean="0">
                <a:solidFill>
                  <a:srgbClr val="62656C"/>
                </a:solidFill>
                <a:latin typeface="Calibri" panose="020F0502020204030204" pitchFamily="34" charset="0"/>
                <a:cs typeface="Times New Roman" panose="02020603050405020304" pitchFamily="18" charset="0"/>
              </a:rPr>
              <a:t>voor </a:t>
            </a:r>
            <a:r>
              <a:rPr lang="nl-NL" sz="2100" dirty="0">
                <a:solidFill>
                  <a:srgbClr val="62656C"/>
                </a:solidFill>
                <a:latin typeface="Calibri" panose="020F0502020204030204" pitchFamily="34" charset="0"/>
                <a:cs typeface="Times New Roman" panose="02020603050405020304" pitchFamily="18" charset="0"/>
              </a:rPr>
              <a:t>het ontbrekende aantal een quotumheffing wordt toegepast: de heffing is € 5.000 per niet gerealiseerde </a:t>
            </a:r>
            <a:r>
              <a:rPr lang="nl-NL" sz="2100" dirty="0" smtClean="0">
                <a:solidFill>
                  <a:srgbClr val="62656C"/>
                </a:solidFill>
                <a:latin typeface="Calibri" panose="020F0502020204030204" pitchFamily="34" charset="0"/>
                <a:cs typeface="Times New Roman" panose="02020603050405020304" pitchFamily="18" charset="0"/>
              </a:rPr>
              <a:t>arbeidsplaats.</a:t>
            </a:r>
            <a:endParaRPr lang="nl-NL" sz="2100" dirty="0">
              <a:solidFill>
                <a:srgbClr val="62656C"/>
              </a:solidFill>
              <a:latin typeface="Calibri" panose="020F0502020204030204" pitchFamily="34" charset="0"/>
              <a:cs typeface="Times New Roman" panose="02020603050405020304" pitchFamily="18" charset="0"/>
            </a:endParaRPr>
          </a:p>
          <a:p>
            <a:pPr lvl="1"/>
            <a:endParaRPr lang="nl-NL" sz="2100" dirty="0">
              <a:solidFill>
                <a:srgbClr val="62656C"/>
              </a:solidFill>
              <a:latin typeface="Calibri" panose="020F0502020204030204" pitchFamily="34" charset="0"/>
              <a:cs typeface="Times New Roman" panose="02020603050405020304" pitchFamily="18" charset="0"/>
            </a:endParaRPr>
          </a:p>
          <a:p>
            <a:r>
              <a:rPr lang="nl-NL" sz="2100" dirty="0" smtClean="0">
                <a:solidFill>
                  <a:srgbClr val="62656C"/>
                </a:solidFill>
                <a:latin typeface="Calibri" panose="020F0502020204030204" pitchFamily="34" charset="0"/>
                <a:cs typeface="Times New Roman" panose="02020603050405020304" pitchFamily="18" charset="0"/>
              </a:rPr>
              <a:t>De resultaatmeting baanafspraak vindt in 2016 plaats </a:t>
            </a:r>
            <a:r>
              <a:rPr lang="nl-NL" sz="2100" dirty="0">
                <a:solidFill>
                  <a:srgbClr val="62656C"/>
                </a:solidFill>
                <a:latin typeface="Calibri" panose="020F0502020204030204" pitchFamily="34" charset="0"/>
                <a:cs typeface="Times New Roman" panose="02020603050405020304" pitchFamily="18" charset="0"/>
              </a:rPr>
              <a:t>op basis van realisatie eind </a:t>
            </a:r>
            <a:r>
              <a:rPr lang="nl-NL" sz="2100" dirty="0" smtClean="0">
                <a:solidFill>
                  <a:srgbClr val="62656C"/>
                </a:solidFill>
                <a:latin typeface="Calibri" panose="020F0502020204030204" pitchFamily="34" charset="0"/>
                <a:cs typeface="Times New Roman" panose="02020603050405020304" pitchFamily="18" charset="0"/>
              </a:rPr>
              <a:t>2015.</a:t>
            </a:r>
            <a:endParaRPr lang="nl-NL" sz="2100" b="1" dirty="0" smtClean="0">
              <a:solidFill>
                <a:srgbClr val="62656C"/>
              </a:solidFill>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a:t>
            </a: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12</a:t>
            </a:fld>
            <a:endParaRPr lang="nl-NL"/>
          </a:p>
        </p:txBody>
      </p:sp>
    </p:spTree>
    <p:extLst>
      <p:ext uri="{BB962C8B-B14F-4D97-AF65-F5344CB8AC3E}">
        <p14:creationId xmlns:p14="http://schemas.microsoft.com/office/powerpoint/2010/main" val="8945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3558" y="836712"/>
            <a:ext cx="8256112" cy="5563061"/>
          </a:xfrm>
          <a:prstGeom prst="rect">
            <a:avLst/>
          </a:prstGeom>
          <a:noFill/>
        </p:spPr>
        <p:txBody>
          <a:bodyPr wrap="square" rtlCol="0">
            <a:spAutoFit/>
          </a:bodyPr>
          <a:lstStyle/>
          <a:p>
            <a:pPr algn="ctr">
              <a:tabLst>
                <a:tab pos="263525" algn="l"/>
              </a:tabLst>
            </a:pPr>
            <a:r>
              <a:rPr lang="nl-NL" sz="3600" b="1" dirty="0" smtClean="0">
                <a:solidFill>
                  <a:srgbClr val="940968"/>
                </a:solidFill>
                <a:latin typeface="Calibri" panose="020F0502020204030204" pitchFamily="34" charset="0"/>
                <a:ea typeface="Verdana" panose="020B0604030504040204" pitchFamily="34" charset="0"/>
                <a:cs typeface="Times New Roman" panose="02020603050405020304" pitchFamily="18" charset="0"/>
              </a:rPr>
              <a:t>Vragen? Zoekt u een kandidaat?</a:t>
            </a:r>
          </a:p>
          <a:p>
            <a:pPr algn="ctr">
              <a:tabLst>
                <a:tab pos="263525" algn="l"/>
              </a:tabLst>
            </a:pPr>
            <a:r>
              <a:rPr lang="nl-NL" sz="3600" b="1" dirty="0" smtClean="0">
                <a:solidFill>
                  <a:srgbClr val="940968"/>
                </a:solidFill>
                <a:latin typeface="Calibri" panose="020F0502020204030204" pitchFamily="34" charset="0"/>
                <a:ea typeface="Verdana" panose="020B0604030504040204" pitchFamily="34" charset="0"/>
                <a:cs typeface="Times New Roman" panose="02020603050405020304" pitchFamily="18" charset="0"/>
              </a:rPr>
              <a:t>Maak contact met Werkplein Eemsdelta…</a:t>
            </a:r>
          </a:p>
          <a:p>
            <a:pPr marL="457200" indent="-457200">
              <a:buFont typeface="Arial" panose="020B0604020202020204" pitchFamily="34" charset="0"/>
              <a:buChar char="•"/>
              <a:tabLst>
                <a:tab pos="263525" algn="l"/>
              </a:tabLst>
            </a:pPr>
            <a:endParaRPr lang="nl-NL" sz="2100" dirty="0" smtClean="0">
              <a:solidFill>
                <a:srgbClr val="62656C"/>
              </a:solidFill>
              <a:cs typeface="Times New Roman" panose="02020603050405020304" pitchFamily="18" charset="0"/>
            </a:endParaRPr>
          </a:p>
          <a:p>
            <a:pPr marL="457200" indent="-457200">
              <a:buFont typeface="Arial" panose="020B0604020202020204" pitchFamily="34" charset="0"/>
              <a:buChar char="•"/>
              <a:tabLst>
                <a:tab pos="263525" algn="l"/>
              </a:tabLst>
            </a:pPr>
            <a:r>
              <a:rPr lang="nl-NL" sz="2100" dirty="0" smtClean="0">
                <a:solidFill>
                  <a:srgbClr val="62656C"/>
                </a:solidFill>
                <a:cs typeface="Times New Roman" panose="02020603050405020304" pitchFamily="18" charset="0"/>
              </a:rPr>
              <a:t>Telefoon algemeen: 		0596-63 </a:t>
            </a:r>
            <a:r>
              <a:rPr lang="nl-NL" sz="2100" dirty="0">
                <a:solidFill>
                  <a:srgbClr val="62656C"/>
                </a:solidFill>
                <a:cs typeface="Times New Roman" panose="02020603050405020304" pitchFamily="18" charset="0"/>
              </a:rPr>
              <a:t>93 </a:t>
            </a:r>
            <a:r>
              <a:rPr lang="nl-NL" sz="2100" dirty="0" smtClean="0">
                <a:solidFill>
                  <a:srgbClr val="62656C"/>
                </a:solidFill>
                <a:cs typeface="Times New Roman" panose="02020603050405020304" pitchFamily="18" charset="0"/>
              </a:rPr>
              <a:t>50</a:t>
            </a:r>
            <a:endParaRPr lang="nl-NL" sz="2100" dirty="0">
              <a:solidFill>
                <a:srgbClr val="62656C"/>
              </a:solidFill>
              <a:cs typeface="Times New Roman" panose="02020603050405020304" pitchFamily="18" charset="0"/>
            </a:endParaRPr>
          </a:p>
          <a:p>
            <a:pPr marL="457200" indent="-457200">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E-mail: </a:t>
            </a:r>
            <a:r>
              <a:rPr lang="nl-NL" sz="2100" dirty="0" smtClean="0">
                <a:solidFill>
                  <a:srgbClr val="62656C"/>
                </a:solidFill>
                <a:cs typeface="Times New Roman" panose="02020603050405020304" pitchFamily="18" charset="0"/>
              </a:rPr>
              <a:t>					werkgeversteam@isdnoordoost.nl</a:t>
            </a:r>
          </a:p>
          <a:p>
            <a:pPr marL="457200" indent="-457200">
              <a:buFont typeface="Arial" panose="020B0604020202020204" pitchFamily="34" charset="0"/>
              <a:buChar char="•"/>
              <a:tabLst>
                <a:tab pos="263525" algn="l"/>
              </a:tabLst>
            </a:pPr>
            <a:r>
              <a:rPr lang="nl-NL" sz="2100" dirty="0" smtClean="0">
                <a:solidFill>
                  <a:srgbClr val="62656C"/>
                </a:solidFill>
                <a:cs typeface="Times New Roman" panose="02020603050405020304" pitchFamily="18" charset="0"/>
              </a:rPr>
              <a:t>Website: 				</a:t>
            </a:r>
            <a:r>
              <a:rPr lang="nl-NL" sz="2100" dirty="0">
                <a:solidFill>
                  <a:srgbClr val="62656C"/>
                </a:solidFill>
                <a:cs typeface="Times New Roman" panose="02020603050405020304" pitchFamily="18" charset="0"/>
              </a:rPr>
              <a:t>www.werkpleineemsdelta.nl</a:t>
            </a:r>
          </a:p>
          <a:p>
            <a:pPr marL="457200" indent="-457200">
              <a:buFont typeface="Arial" panose="020B0604020202020204" pitchFamily="34" charset="0"/>
              <a:buChar char="•"/>
              <a:tabLst>
                <a:tab pos="263525" algn="l"/>
              </a:tabLst>
            </a:pPr>
            <a:endParaRPr lang="nl-NL" sz="2100" dirty="0">
              <a:solidFill>
                <a:srgbClr val="62656C"/>
              </a:solidFill>
              <a:cs typeface="Times New Roman" panose="02020603050405020304" pitchFamily="18" charset="0"/>
            </a:endParaRPr>
          </a:p>
          <a:p>
            <a:pPr>
              <a:lnSpc>
                <a:spcPct val="150000"/>
              </a:lnSpc>
              <a:tabLst>
                <a:tab pos="263525" algn="l"/>
              </a:tabLst>
            </a:pPr>
            <a:r>
              <a:rPr lang="nl-NL" sz="2100" b="1" dirty="0">
                <a:solidFill>
                  <a:srgbClr val="FF0000"/>
                </a:solidFill>
                <a:cs typeface="Times New Roman" panose="02020603050405020304" pitchFamily="18" charset="0"/>
              </a:rPr>
              <a:t>Werkgeversteam </a:t>
            </a:r>
          </a:p>
          <a:p>
            <a:pPr marL="457200" indent="-457200">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Michel Dammer, 		06 31 04 25 45</a:t>
            </a:r>
          </a:p>
          <a:p>
            <a:pPr marL="457200" indent="-457200">
              <a:buFont typeface="Arial" panose="020B0604020202020204" pitchFamily="34" charset="0"/>
              <a:buChar char="•"/>
              <a:tabLst>
                <a:tab pos="263525" algn="l"/>
              </a:tabLst>
            </a:pPr>
            <a:r>
              <a:rPr lang="nl-NL" sz="2100" dirty="0" smtClean="0">
                <a:solidFill>
                  <a:srgbClr val="62656C"/>
                </a:solidFill>
                <a:cs typeface="Times New Roman" panose="02020603050405020304" pitchFamily="18" charset="0"/>
              </a:rPr>
              <a:t>Kor </a:t>
            </a:r>
            <a:r>
              <a:rPr lang="nl-NL" sz="2100" dirty="0">
                <a:solidFill>
                  <a:srgbClr val="62656C"/>
                </a:solidFill>
                <a:cs typeface="Times New Roman" panose="02020603050405020304" pitchFamily="18" charset="0"/>
              </a:rPr>
              <a:t>Swart, 				06 50 43 21 </a:t>
            </a:r>
            <a:r>
              <a:rPr lang="nl-NL" sz="2100" dirty="0" smtClean="0">
                <a:solidFill>
                  <a:srgbClr val="62656C"/>
                </a:solidFill>
                <a:cs typeface="Times New Roman" panose="02020603050405020304" pitchFamily="18" charset="0"/>
              </a:rPr>
              <a:t>25</a:t>
            </a:r>
          </a:p>
          <a:p>
            <a:pPr marL="457200" indent="-457200">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Andrea Oostinga,		</a:t>
            </a:r>
            <a:r>
              <a:rPr lang="nl-NL" sz="2100" dirty="0" smtClean="0">
                <a:solidFill>
                  <a:srgbClr val="62656C"/>
                </a:solidFill>
                <a:cs typeface="Times New Roman" panose="02020603050405020304" pitchFamily="18" charset="0"/>
              </a:rPr>
              <a:t>06 21 14 46 87</a:t>
            </a:r>
            <a:endParaRPr lang="nl-NL" sz="2100" dirty="0">
              <a:solidFill>
                <a:srgbClr val="62656C"/>
              </a:solidFill>
              <a:cs typeface="Times New Roman" panose="02020603050405020304" pitchFamily="18" charset="0"/>
            </a:endParaRPr>
          </a:p>
          <a:p>
            <a:pPr marL="457200" indent="-457200">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Emrah Sonmez</a:t>
            </a:r>
            <a:r>
              <a:rPr lang="nl-NL" sz="2100" dirty="0" smtClean="0">
                <a:solidFill>
                  <a:srgbClr val="62656C"/>
                </a:solidFill>
                <a:cs typeface="Times New Roman" panose="02020603050405020304" pitchFamily="18" charset="0"/>
              </a:rPr>
              <a:t>,	 </a:t>
            </a:r>
            <a:r>
              <a:rPr lang="nl-NL" sz="2100" dirty="0">
                <a:solidFill>
                  <a:srgbClr val="62656C"/>
                </a:solidFill>
                <a:cs typeface="Times New Roman" panose="02020603050405020304" pitchFamily="18" charset="0"/>
              </a:rPr>
              <a:t>	</a:t>
            </a:r>
            <a:r>
              <a:rPr lang="nl-NL" sz="2100" dirty="0" smtClean="0">
                <a:solidFill>
                  <a:srgbClr val="62656C"/>
                </a:solidFill>
                <a:cs typeface="Times New Roman" panose="02020603050405020304" pitchFamily="18" charset="0"/>
              </a:rPr>
              <a:t>	06 </a:t>
            </a:r>
            <a:r>
              <a:rPr lang="nl-NL" sz="2100" dirty="0">
                <a:solidFill>
                  <a:srgbClr val="62656C"/>
                </a:solidFill>
                <a:cs typeface="Times New Roman" panose="02020603050405020304" pitchFamily="18" charset="0"/>
              </a:rPr>
              <a:t>46 73 87 90</a:t>
            </a:r>
          </a:p>
          <a:p>
            <a:pPr marL="457200" indent="-457200">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Erik Henkelman, 			06 52 86 96 95 </a:t>
            </a:r>
          </a:p>
          <a:p>
            <a:pPr marL="457200" indent="-457200">
              <a:buFont typeface="Arial" panose="020B0604020202020204" pitchFamily="34" charset="0"/>
              <a:buChar char="•"/>
              <a:tabLst>
                <a:tab pos="263525" algn="l"/>
              </a:tabLst>
            </a:pPr>
            <a:endParaRPr lang="nl-NL" sz="2100" dirty="0">
              <a:solidFill>
                <a:srgbClr val="62656C"/>
              </a:solidFill>
              <a:cs typeface="Times New Roman" panose="02020603050405020304" pitchFamily="18" charset="0"/>
            </a:endParaRPr>
          </a:p>
          <a:p>
            <a:pPr marL="457200" indent="-457200">
              <a:buFont typeface="Arial" panose="020B0604020202020204" pitchFamily="34" charset="0"/>
              <a:buChar char="•"/>
              <a:tabLst>
                <a:tab pos="263525" algn="l"/>
              </a:tabLst>
            </a:pPr>
            <a:endParaRPr lang="nl-NL" sz="2100" dirty="0">
              <a:solidFill>
                <a:srgbClr val="62656C"/>
              </a:solidFill>
              <a:cs typeface="Times New Roman" panose="02020603050405020304" pitchFamily="18"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13</a:t>
            </a:fld>
            <a:endParaRPr lang="nl-NL"/>
          </a:p>
        </p:txBody>
      </p:sp>
    </p:spTree>
    <p:extLst>
      <p:ext uri="{BB962C8B-B14F-4D97-AF65-F5344CB8AC3E}">
        <p14:creationId xmlns:p14="http://schemas.microsoft.com/office/powerpoint/2010/main" val="216834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solidFill>
                  <a:srgbClr val="940968"/>
                </a:solidFill>
                <a:latin typeface="Calibri" panose="020F0502020204030204" pitchFamily="34" charset="0"/>
              </a:rPr>
              <a:t>Meer informatie</a:t>
            </a:r>
          </a:p>
        </p:txBody>
      </p:sp>
      <p:pic>
        <p:nvPicPr>
          <p:cNvPr id="4" name="Tijdelijke aanduiding voor inhoud 3"/>
          <p:cNvPicPr>
            <a:picLocks noGrp="1" noChangeAspect="1"/>
          </p:cNvPicPr>
          <p:nvPr>
            <p:ph idx="1"/>
          </p:nvPr>
        </p:nvPicPr>
        <p:blipFill>
          <a:blip r:embed="rId3"/>
          <a:stretch>
            <a:fillRect/>
          </a:stretch>
        </p:blipFill>
        <p:spPr>
          <a:xfrm>
            <a:off x="1028251" y="1008994"/>
            <a:ext cx="7092861" cy="4730770"/>
          </a:xfrm>
          <a:prstGeom prst="rect">
            <a:avLst/>
          </a:prstGeom>
        </p:spPr>
      </p:pic>
      <p:sp>
        <p:nvSpPr>
          <p:cNvPr id="7" name="Tijdelijke aanduiding voor dianummer 6"/>
          <p:cNvSpPr>
            <a:spLocks noGrp="1"/>
          </p:cNvSpPr>
          <p:nvPr>
            <p:ph type="sldNum" sz="quarter" idx="12"/>
          </p:nvPr>
        </p:nvSpPr>
        <p:spPr/>
        <p:txBody>
          <a:bodyPr/>
          <a:lstStyle/>
          <a:p>
            <a:fld id="{2066355A-084C-D24E-9AD2-7E4FC41EA627}" type="slidenum">
              <a:rPr lang="en-US" smtClean="0"/>
              <a:t>14</a:t>
            </a:fld>
            <a:endParaRPr lang="en-US"/>
          </a:p>
        </p:txBody>
      </p:sp>
      <p:sp>
        <p:nvSpPr>
          <p:cNvPr id="5" name="Tekstvak 4"/>
          <p:cNvSpPr txBox="1"/>
          <p:nvPr/>
        </p:nvSpPr>
        <p:spPr>
          <a:xfrm>
            <a:off x="1781504" y="1259983"/>
            <a:ext cx="1828800" cy="646331"/>
          </a:xfrm>
          <a:prstGeom prst="rect">
            <a:avLst/>
          </a:prstGeom>
          <a:noFill/>
        </p:spPr>
        <p:txBody>
          <a:bodyPr wrap="square" rtlCol="0">
            <a:spAutoFit/>
          </a:bodyPr>
          <a:lstStyle/>
          <a:p>
            <a:r>
              <a:rPr lang="nl-NL" dirty="0" smtClean="0">
                <a:hlinkClick r:id="rId4"/>
              </a:rPr>
              <a:t>www.awvn.nl</a:t>
            </a:r>
            <a:endParaRPr lang="nl-NL" dirty="0" smtClean="0"/>
          </a:p>
          <a:p>
            <a:endParaRPr lang="nl-NL" dirty="0"/>
          </a:p>
        </p:txBody>
      </p:sp>
      <p:sp>
        <p:nvSpPr>
          <p:cNvPr id="6" name="Rechthoek 5"/>
          <p:cNvSpPr/>
          <p:nvPr/>
        </p:nvSpPr>
        <p:spPr>
          <a:xfrm>
            <a:off x="3757594" y="1213816"/>
            <a:ext cx="2953116" cy="369332"/>
          </a:xfrm>
          <a:prstGeom prst="rect">
            <a:avLst/>
          </a:prstGeom>
        </p:spPr>
        <p:txBody>
          <a:bodyPr wrap="none">
            <a:spAutoFit/>
          </a:bodyPr>
          <a:lstStyle/>
          <a:p>
            <a:r>
              <a:rPr lang="nl-NL"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5"/>
              </a:rPr>
              <a:t>http://youtu.be/aW2GFlTxxj4</a:t>
            </a:r>
            <a:endParaRPr lang="nl-NL" dirty="0"/>
          </a:p>
        </p:txBody>
      </p:sp>
    </p:spTree>
    <p:extLst>
      <p:ext uri="{BB962C8B-B14F-4D97-AF65-F5344CB8AC3E}">
        <p14:creationId xmlns:p14="http://schemas.microsoft.com/office/powerpoint/2010/main" val="3317572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28650" y="365126"/>
            <a:ext cx="7399734" cy="1325563"/>
          </a:xfrm>
        </p:spPr>
        <p:txBody>
          <a:bodyPr>
            <a:normAutofit/>
          </a:bodyPr>
          <a:lstStyle/>
          <a:p>
            <a:pPr algn="l"/>
            <a:r>
              <a:rPr lang="nl-NL" sz="3200" b="1" dirty="0" smtClean="0">
                <a:solidFill>
                  <a:srgbClr val="940968"/>
                </a:solidFill>
                <a:latin typeface="Calibri" panose="020F0502020204030204" pitchFamily="34" charset="0"/>
              </a:rPr>
              <a:t>Voorbeeld: loonkostensubsidie voor mensen in de Participatiewet</a:t>
            </a:r>
            <a:endParaRPr lang="nl-NL" sz="3200" b="1" dirty="0">
              <a:solidFill>
                <a:srgbClr val="940968"/>
              </a:solidFill>
              <a:latin typeface="Calibri" panose="020F0502020204030204" pitchFamily="34" charset="0"/>
            </a:endParaRPr>
          </a:p>
        </p:txBody>
      </p:sp>
      <p:sp>
        <p:nvSpPr>
          <p:cNvPr id="6" name="Tijdelijke aanduiding voor inhoud 5"/>
          <p:cNvSpPr>
            <a:spLocks noGrp="1"/>
          </p:cNvSpPr>
          <p:nvPr>
            <p:ph idx="1"/>
          </p:nvPr>
        </p:nvSpPr>
        <p:spPr>
          <a:xfrm>
            <a:off x="386080" y="1600200"/>
            <a:ext cx="8229600" cy="4525963"/>
          </a:xfrm>
        </p:spPr>
        <p:txBody>
          <a:bodyPr>
            <a:normAutofit fontScale="40000" lnSpcReduction="20000"/>
          </a:bodyPr>
          <a:lstStyle/>
          <a:p>
            <a:pPr marL="457200" indent="-457200">
              <a:lnSpc>
                <a:spcPct val="170000"/>
              </a:lnSpc>
              <a:buFont typeface="Arial" panose="020B0604020202020204" pitchFamily="34" charset="0"/>
              <a:buChar char="•"/>
              <a:tabLst>
                <a:tab pos="263525" algn="l"/>
              </a:tabLst>
            </a:pPr>
            <a:r>
              <a:rPr lang="nl-NL" sz="3800" dirty="0">
                <a:solidFill>
                  <a:srgbClr val="62656C"/>
                </a:solidFill>
                <a:cs typeface="Times New Roman" panose="02020603050405020304" pitchFamily="18" charset="0"/>
              </a:rPr>
              <a:t>Doelgroep: mensen die niet zelfstandig het minimumloon kunnen verdienen.</a:t>
            </a:r>
          </a:p>
          <a:p>
            <a:pPr marL="457200" indent="-457200">
              <a:lnSpc>
                <a:spcPct val="170000"/>
              </a:lnSpc>
              <a:buFont typeface="Arial" panose="020B0604020202020204" pitchFamily="34" charset="0"/>
              <a:buChar char="•"/>
              <a:tabLst>
                <a:tab pos="263525" algn="l"/>
              </a:tabLst>
            </a:pPr>
            <a:r>
              <a:rPr lang="nl-NL" sz="3800" dirty="0">
                <a:solidFill>
                  <a:srgbClr val="62656C"/>
                </a:solidFill>
                <a:cs typeface="Times New Roman" panose="02020603050405020304" pitchFamily="18" charset="0"/>
              </a:rPr>
              <a:t>Voorbeeldberekening:</a:t>
            </a:r>
          </a:p>
          <a:p>
            <a:pPr marL="457200" indent="-457200">
              <a:lnSpc>
                <a:spcPct val="170000"/>
              </a:lnSpc>
              <a:buFont typeface="Arial" panose="020B0604020202020204" pitchFamily="34" charset="0"/>
              <a:buChar char="•"/>
              <a:tabLst>
                <a:tab pos="263525" algn="l"/>
              </a:tabLst>
            </a:pPr>
            <a:endParaRPr lang="nl-NL" sz="3000" dirty="0">
              <a:solidFill>
                <a:srgbClr val="62656C"/>
              </a:solidFill>
              <a:cs typeface="Times New Roman" panose="02020603050405020304" pitchFamily="18" charset="0"/>
            </a:endParaRPr>
          </a:p>
          <a:p>
            <a:endParaRPr lang="nl-NL" sz="2700" dirty="0" smtClean="0">
              <a:latin typeface="Calibri" panose="020F0502020204030204" pitchFamily="34" charset="0"/>
            </a:endParaRPr>
          </a:p>
          <a:p>
            <a:endParaRPr lang="nl-NL" sz="2700" dirty="0">
              <a:latin typeface="Calibri" panose="020F0502020204030204" pitchFamily="34" charset="0"/>
            </a:endParaRPr>
          </a:p>
          <a:p>
            <a:endParaRPr lang="nl-NL" sz="2700" dirty="0" smtClean="0">
              <a:latin typeface="Calibri" panose="020F0502020204030204" pitchFamily="34" charset="0"/>
            </a:endParaRPr>
          </a:p>
          <a:p>
            <a:endParaRPr lang="nl-NL" sz="2700" dirty="0">
              <a:latin typeface="Calibri" panose="020F0502020204030204" pitchFamily="34" charset="0"/>
            </a:endParaRPr>
          </a:p>
          <a:p>
            <a:endParaRPr lang="nl-NL" sz="2700" dirty="0" smtClean="0">
              <a:latin typeface="Calibri" panose="020F0502020204030204" pitchFamily="34" charset="0"/>
            </a:endParaRPr>
          </a:p>
          <a:p>
            <a:endParaRPr lang="nl-NL" sz="2700" dirty="0" smtClean="0">
              <a:latin typeface="Calibri" panose="020F0502020204030204" pitchFamily="34" charset="0"/>
            </a:endParaRPr>
          </a:p>
          <a:p>
            <a:endParaRPr lang="nl-NL" sz="2700" dirty="0">
              <a:latin typeface="Calibri" panose="020F0502020204030204" pitchFamily="34" charset="0"/>
            </a:endParaRPr>
          </a:p>
          <a:p>
            <a:endParaRPr lang="nl-NL" sz="2700" dirty="0" smtClean="0">
              <a:latin typeface="Calibri" panose="020F0502020204030204" pitchFamily="34" charset="0"/>
            </a:endParaRPr>
          </a:p>
          <a:p>
            <a:endParaRPr lang="nl-NL" sz="2700" dirty="0" smtClean="0">
              <a:latin typeface="Calibri" panose="020F0502020204030204" pitchFamily="34" charset="0"/>
            </a:endParaRPr>
          </a:p>
          <a:p>
            <a:pPr marL="342900" indent="-342900"/>
            <a:endParaRPr lang="nl-NL" sz="2700" dirty="0" smtClean="0">
              <a:latin typeface="Calibri" panose="020F0502020204030204" pitchFamily="34" charset="0"/>
              <a:cs typeface="Times New Roman" panose="02020603050405020304" pitchFamily="18" charset="0"/>
            </a:endParaRPr>
          </a:p>
          <a:p>
            <a:pPr marL="457200" indent="-457200">
              <a:lnSpc>
                <a:spcPct val="170000"/>
              </a:lnSpc>
              <a:buFont typeface="Arial" panose="020B0604020202020204" pitchFamily="34" charset="0"/>
              <a:buChar char="•"/>
              <a:tabLst>
                <a:tab pos="263525" algn="l"/>
              </a:tabLst>
            </a:pPr>
            <a:r>
              <a:rPr lang="nl-NL" sz="3800" dirty="0">
                <a:solidFill>
                  <a:srgbClr val="62656C"/>
                </a:solidFill>
                <a:cs typeface="Times New Roman" panose="02020603050405020304" pitchFamily="18" charset="0"/>
              </a:rPr>
              <a:t>Maximale hoogte: 70% WML</a:t>
            </a:r>
          </a:p>
          <a:p>
            <a:pPr marL="457200" indent="-457200">
              <a:lnSpc>
                <a:spcPct val="170000"/>
              </a:lnSpc>
              <a:buFont typeface="Arial" panose="020B0604020202020204" pitchFamily="34" charset="0"/>
              <a:buChar char="•"/>
              <a:tabLst>
                <a:tab pos="263525" algn="l"/>
              </a:tabLst>
            </a:pPr>
            <a:r>
              <a:rPr lang="nl-NL" sz="3800" dirty="0">
                <a:solidFill>
                  <a:srgbClr val="62656C"/>
                </a:solidFill>
                <a:cs typeface="Times New Roman" panose="02020603050405020304" pitchFamily="18" charset="0"/>
              </a:rPr>
              <a:t>Verschil tussen WML en </a:t>
            </a:r>
            <a:r>
              <a:rPr lang="nl-NL" sz="3800" dirty="0" err="1">
                <a:solidFill>
                  <a:srgbClr val="62656C"/>
                </a:solidFill>
                <a:cs typeface="Times New Roman" panose="02020603050405020304" pitchFamily="18" charset="0"/>
              </a:rPr>
              <a:t>CAO-loon</a:t>
            </a:r>
            <a:r>
              <a:rPr lang="nl-NL" sz="3800" dirty="0">
                <a:solidFill>
                  <a:srgbClr val="62656C"/>
                </a:solidFill>
                <a:cs typeface="Times New Roman" panose="02020603050405020304" pitchFamily="18" charset="0"/>
              </a:rPr>
              <a:t> is voor rekening van de werkgever. Afspraak: in cao komen specifieke loonschalen.</a:t>
            </a:r>
          </a:p>
          <a:p>
            <a:pPr marL="457200" indent="-457200">
              <a:lnSpc>
                <a:spcPct val="170000"/>
              </a:lnSpc>
              <a:buFont typeface="Arial" panose="020B0604020202020204" pitchFamily="34" charset="0"/>
              <a:buChar char="•"/>
              <a:tabLst>
                <a:tab pos="263525" algn="l"/>
              </a:tabLst>
            </a:pPr>
            <a:r>
              <a:rPr lang="nl-NL" sz="3800" dirty="0">
                <a:solidFill>
                  <a:srgbClr val="62656C"/>
                </a:solidFill>
                <a:cs typeface="Times New Roman" panose="02020603050405020304" pitchFamily="18" charset="0"/>
              </a:rPr>
              <a:t>Loonwaarde jaarlijks opnieuw vastgesteld, duur van de subsidie kan onbeperkt zijn</a:t>
            </a:r>
          </a:p>
          <a:p>
            <a:pPr marL="457200" indent="-457200">
              <a:lnSpc>
                <a:spcPct val="170000"/>
              </a:lnSpc>
              <a:buFont typeface="Arial" panose="020B0604020202020204" pitchFamily="34" charset="0"/>
              <a:buChar char="•"/>
              <a:tabLst>
                <a:tab pos="263525" algn="l"/>
              </a:tabLst>
            </a:pPr>
            <a:endParaRPr lang="nl-NL" sz="3400" dirty="0">
              <a:solidFill>
                <a:srgbClr val="62656C"/>
              </a:solidFill>
              <a:cs typeface="Times New Roman" panose="02020603050405020304" pitchFamily="18" charset="0"/>
            </a:endParaRPr>
          </a:p>
          <a:p>
            <a:endParaRPr lang="nl-NL" dirty="0">
              <a:latin typeface="Calibri Light" panose="020F0302020204030204" pitchFamily="34" charset="0"/>
            </a:endParaRPr>
          </a:p>
          <a:p>
            <a:endParaRPr lang="nl-NL" dirty="0" smtClean="0">
              <a:latin typeface="Calibri Light" panose="020F0302020204030204" pitchFamily="34"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15</a:t>
            </a:fld>
            <a:endParaRPr lang="nl-NL"/>
          </a:p>
        </p:txBody>
      </p:sp>
      <p:sp>
        <p:nvSpPr>
          <p:cNvPr id="2" name="Afgeronde rechthoek 1"/>
          <p:cNvSpPr/>
          <p:nvPr/>
        </p:nvSpPr>
        <p:spPr>
          <a:xfrm>
            <a:off x="944880" y="2567568"/>
            <a:ext cx="6847840" cy="1760592"/>
          </a:xfrm>
          <a:prstGeom prst="roundRect">
            <a:avLst/>
          </a:prstGeom>
          <a:solidFill>
            <a:srgbClr val="F15A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600" dirty="0" smtClean="0"/>
          </a:p>
          <a:p>
            <a:pPr algn="ctr"/>
            <a:r>
              <a:rPr lang="nl-NL" sz="1600" dirty="0" smtClean="0"/>
              <a:t>Loonwaarde = 50%</a:t>
            </a:r>
          </a:p>
          <a:p>
            <a:pPr algn="ctr"/>
            <a:r>
              <a:rPr lang="nl-NL" sz="1600" dirty="0" smtClean="0"/>
              <a:t>Loonkosten bij minimumloon: € 19.500 (inclusief </a:t>
            </a:r>
            <a:r>
              <a:rPr lang="nl-NL" sz="1600" dirty="0" err="1" smtClean="0"/>
              <a:t>vakantieteoslag</a:t>
            </a:r>
            <a:r>
              <a:rPr lang="nl-NL" sz="1600" dirty="0" smtClean="0"/>
              <a:t>)</a:t>
            </a:r>
          </a:p>
          <a:p>
            <a:pPr algn="ctr"/>
            <a:r>
              <a:rPr lang="nl-NL" sz="1600" dirty="0" smtClean="0"/>
              <a:t>Werkgeverslasten (wettelijk vastgelegd): 23%</a:t>
            </a:r>
          </a:p>
          <a:p>
            <a:pPr algn="ctr"/>
            <a:endParaRPr lang="nl-NL" sz="1600" dirty="0" smtClean="0"/>
          </a:p>
          <a:p>
            <a:pPr algn="ctr"/>
            <a:r>
              <a:rPr lang="nl-NL" sz="1600" dirty="0" smtClean="0"/>
              <a:t>Subsidie:</a:t>
            </a:r>
          </a:p>
          <a:p>
            <a:pPr algn="ctr"/>
            <a:r>
              <a:rPr lang="nl-NL" sz="1600" dirty="0" smtClean="0">
                <a:solidFill>
                  <a:srgbClr val="940968"/>
                </a:solidFill>
                <a:cs typeface="Times New Roman" panose="02020603050405020304" pitchFamily="18" charset="0"/>
              </a:rPr>
              <a:t>(</a:t>
            </a:r>
            <a:r>
              <a:rPr lang="nl-NL" sz="1600" dirty="0">
                <a:solidFill>
                  <a:srgbClr val="940968"/>
                </a:solidFill>
                <a:cs typeface="Times New Roman" panose="02020603050405020304" pitchFamily="18" charset="0"/>
              </a:rPr>
              <a:t>100%-loonwaarde) x WML </a:t>
            </a:r>
            <a:r>
              <a:rPr lang="nl-NL" sz="1600" dirty="0" smtClean="0">
                <a:solidFill>
                  <a:srgbClr val="940968"/>
                </a:solidFill>
                <a:cs typeface="Times New Roman" panose="02020603050405020304" pitchFamily="18" charset="0"/>
              </a:rPr>
              <a:t>+ 23% </a:t>
            </a:r>
            <a:r>
              <a:rPr lang="nl-NL" sz="1600" dirty="0">
                <a:solidFill>
                  <a:srgbClr val="940968"/>
                </a:solidFill>
                <a:cs typeface="Times New Roman" panose="02020603050405020304" pitchFamily="18" charset="0"/>
              </a:rPr>
              <a:t>voor </a:t>
            </a:r>
            <a:r>
              <a:rPr lang="nl-NL" sz="1600" dirty="0" smtClean="0">
                <a:solidFill>
                  <a:srgbClr val="940968"/>
                </a:solidFill>
                <a:cs typeface="Times New Roman" panose="02020603050405020304" pitchFamily="18" charset="0"/>
              </a:rPr>
              <a:t>werkgeverslasten</a:t>
            </a:r>
          </a:p>
          <a:p>
            <a:pPr algn="ctr"/>
            <a:r>
              <a:rPr lang="nl-NL" sz="1600" dirty="0" smtClean="0">
                <a:solidFill>
                  <a:schemeClr val="bg1"/>
                </a:solidFill>
                <a:cs typeface="Times New Roman" panose="02020603050405020304" pitchFamily="18" charset="0"/>
              </a:rPr>
              <a:t>0,50 x € 19.500 x 1,23 =  </a:t>
            </a:r>
            <a:r>
              <a:rPr lang="nl-NL" sz="1600" b="1" dirty="0" smtClean="0">
                <a:solidFill>
                  <a:schemeClr val="bg1"/>
                </a:solidFill>
                <a:cs typeface="Times New Roman" panose="02020603050405020304" pitchFamily="18" charset="0"/>
              </a:rPr>
              <a:t>€ 11.992</a:t>
            </a:r>
            <a:endParaRPr lang="nl-NL" sz="1600" b="1" dirty="0">
              <a:solidFill>
                <a:schemeClr val="bg1"/>
              </a:solidFill>
              <a:cs typeface="Times New Roman" panose="02020603050405020304" pitchFamily="18" charset="0"/>
            </a:endParaRPr>
          </a:p>
          <a:p>
            <a:endParaRPr lang="nl-NL" dirty="0"/>
          </a:p>
        </p:txBody>
      </p:sp>
    </p:spTree>
    <p:extLst>
      <p:ext uri="{BB962C8B-B14F-4D97-AF65-F5344CB8AC3E}">
        <p14:creationId xmlns:p14="http://schemas.microsoft.com/office/powerpoint/2010/main" val="320158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28650" y="365126"/>
            <a:ext cx="7399734" cy="1325563"/>
          </a:xfrm>
        </p:spPr>
        <p:txBody>
          <a:bodyPr>
            <a:normAutofit/>
          </a:bodyPr>
          <a:lstStyle/>
          <a:p>
            <a:pPr algn="l"/>
            <a:r>
              <a:rPr lang="nl-NL" sz="3200" b="1" dirty="0" smtClean="0">
                <a:solidFill>
                  <a:srgbClr val="940968"/>
                </a:solidFill>
                <a:latin typeface="Calibri" panose="020F0502020204030204" pitchFamily="34" charset="0"/>
              </a:rPr>
              <a:t>Loondispensatie voor mensen </a:t>
            </a:r>
            <a:br>
              <a:rPr lang="nl-NL" sz="3200" b="1" dirty="0" smtClean="0">
                <a:solidFill>
                  <a:srgbClr val="940968"/>
                </a:solidFill>
                <a:latin typeface="Calibri" panose="020F0502020204030204" pitchFamily="34" charset="0"/>
              </a:rPr>
            </a:br>
            <a:r>
              <a:rPr lang="nl-NL" sz="3200" b="1" dirty="0" smtClean="0">
                <a:solidFill>
                  <a:srgbClr val="940968"/>
                </a:solidFill>
                <a:latin typeface="Calibri" panose="020F0502020204030204" pitchFamily="34" charset="0"/>
              </a:rPr>
              <a:t>in de Wajong</a:t>
            </a:r>
            <a:endParaRPr lang="nl-NL" sz="3200" b="1" dirty="0">
              <a:solidFill>
                <a:srgbClr val="940968"/>
              </a:solidFill>
              <a:latin typeface="Calibri" panose="020F0502020204030204" pitchFamily="34" charset="0"/>
            </a:endParaRPr>
          </a:p>
        </p:txBody>
      </p:sp>
      <p:sp>
        <p:nvSpPr>
          <p:cNvPr id="6" name="Tijdelijke aanduiding voor inhoud 5"/>
          <p:cNvSpPr>
            <a:spLocks noGrp="1"/>
          </p:cNvSpPr>
          <p:nvPr>
            <p:ph idx="1"/>
          </p:nvPr>
        </p:nvSpPr>
        <p:spPr>
          <a:xfrm>
            <a:off x="457200" y="1325880"/>
            <a:ext cx="8229600" cy="4525963"/>
          </a:xfrm>
        </p:spPr>
        <p:txBody>
          <a:bodyPr>
            <a:normAutofit/>
          </a:bodyPr>
          <a:lstStyle/>
          <a:p>
            <a:endParaRPr lang="nl-NL" sz="2100" dirty="0" smtClean="0">
              <a:latin typeface="Calibri" panose="020F0502020204030204" pitchFamily="34" charset="0"/>
            </a:endParaRP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Doelgroep: mensen met een </a:t>
            </a:r>
            <a:r>
              <a:rPr lang="nl-NL" sz="2100" dirty="0" smtClean="0">
                <a:solidFill>
                  <a:srgbClr val="62656C"/>
                </a:solidFill>
                <a:cs typeface="Times New Roman" panose="02020603050405020304" pitchFamily="18" charset="0"/>
              </a:rPr>
              <a:t>Wajong-uitkering</a:t>
            </a:r>
            <a:r>
              <a:rPr lang="nl-NL" sz="1000" dirty="0" smtClean="0">
                <a:solidFill>
                  <a:srgbClr val="62656C"/>
                </a:solidFill>
                <a:cs typeface="Times New Roman" panose="02020603050405020304" pitchFamily="18" charset="0"/>
              </a:rPr>
              <a:t>  </a:t>
            </a:r>
            <a:r>
              <a:rPr lang="nl-NL" sz="2100" dirty="0" smtClean="0">
                <a:solidFill>
                  <a:srgbClr val="62656C"/>
                </a:solidFill>
                <a:cs typeface="Times New Roman" panose="02020603050405020304" pitchFamily="18" charset="0"/>
              </a:rPr>
              <a:t>met loonwaarde &lt; 75%</a:t>
            </a:r>
            <a:r>
              <a:rPr lang="nl-NL" sz="1000" dirty="0" smtClean="0">
                <a:solidFill>
                  <a:srgbClr val="62656C"/>
                </a:solidFill>
                <a:cs typeface="Times New Roman" panose="02020603050405020304" pitchFamily="18" charset="0"/>
              </a:rPr>
              <a:t/>
            </a:r>
            <a:br>
              <a:rPr lang="nl-NL" sz="1000" dirty="0" smtClean="0">
                <a:solidFill>
                  <a:srgbClr val="62656C"/>
                </a:solidFill>
                <a:cs typeface="Times New Roman" panose="02020603050405020304" pitchFamily="18" charset="0"/>
              </a:rPr>
            </a:br>
            <a:endParaRPr lang="nl-NL" sz="1100" dirty="0">
              <a:solidFill>
                <a:srgbClr val="62656C"/>
              </a:solidFill>
              <a:cs typeface="Times New Roman" panose="02020603050405020304" pitchFamily="18" charset="0"/>
            </a:endParaRP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Duur van loonvermindering: half jaar tot vijf jaar (met mogelijkheid tot </a:t>
            </a:r>
            <a:r>
              <a:rPr lang="nl-NL" sz="2100" dirty="0" smtClean="0">
                <a:solidFill>
                  <a:srgbClr val="62656C"/>
                </a:solidFill>
                <a:cs typeface="Times New Roman" panose="02020603050405020304" pitchFamily="18" charset="0"/>
              </a:rPr>
              <a:t>verlenging</a:t>
            </a:r>
            <a:br>
              <a:rPr lang="nl-NL" sz="2100" dirty="0" smtClean="0">
                <a:solidFill>
                  <a:srgbClr val="62656C"/>
                </a:solidFill>
                <a:cs typeface="Times New Roman" panose="02020603050405020304" pitchFamily="18" charset="0"/>
              </a:rPr>
            </a:br>
            <a:endParaRPr lang="nl-NL" sz="1100" dirty="0">
              <a:solidFill>
                <a:srgbClr val="62656C"/>
              </a:solidFill>
              <a:cs typeface="Times New Roman" panose="02020603050405020304" pitchFamily="18" charset="0"/>
            </a:endParaRP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Werknemer ontvangt aanvulling op het loon (ofwel: loonwaarde wordt verrekend met uitkering</a:t>
            </a:r>
            <a:r>
              <a:rPr lang="nl-NL" sz="2100" dirty="0" smtClean="0">
                <a:solidFill>
                  <a:srgbClr val="62656C"/>
                </a:solidFill>
                <a:cs typeface="Times New Roman" panose="02020603050405020304" pitchFamily="18" charset="0"/>
              </a:rPr>
              <a:t>)</a:t>
            </a:r>
            <a:r>
              <a:rPr lang="nl-NL" sz="2100" smtClean="0">
                <a:solidFill>
                  <a:srgbClr val="62656C"/>
                </a:solidFill>
                <a:cs typeface="Times New Roman" panose="02020603050405020304" pitchFamily="18" charset="0"/>
              </a:rPr>
              <a:t/>
            </a:r>
            <a:br>
              <a:rPr lang="nl-NL" sz="2100" smtClean="0">
                <a:solidFill>
                  <a:srgbClr val="62656C"/>
                </a:solidFill>
                <a:cs typeface="Times New Roman" panose="02020603050405020304" pitchFamily="18" charset="0"/>
              </a:rPr>
            </a:br>
            <a:endParaRPr lang="nl-NL" dirty="0" smtClean="0">
              <a:latin typeface="Calibri Light" panose="020F0302020204030204" pitchFamily="34" charset="0"/>
            </a:endParaRPr>
          </a:p>
          <a:p>
            <a:pPr marL="0" indent="0">
              <a:buNone/>
            </a:pPr>
            <a:endParaRPr lang="nl-NL" dirty="0" smtClean="0">
              <a:latin typeface="Calibri Light" panose="020F0302020204030204" pitchFamily="34" charset="0"/>
            </a:endParaRPr>
          </a:p>
          <a:p>
            <a:endParaRPr lang="nl-NL" dirty="0">
              <a:latin typeface="Calibri Light" panose="020F0302020204030204" pitchFamily="34" charset="0"/>
            </a:endParaRPr>
          </a:p>
          <a:p>
            <a:endParaRPr lang="nl-NL" dirty="0" smtClean="0">
              <a:latin typeface="Calibri Light" panose="020F0302020204030204" pitchFamily="34"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16</a:t>
            </a:fld>
            <a:endParaRPr lang="nl-NL"/>
          </a:p>
        </p:txBody>
      </p:sp>
    </p:spTree>
    <p:extLst>
      <p:ext uri="{BB962C8B-B14F-4D97-AF65-F5344CB8AC3E}">
        <p14:creationId xmlns:p14="http://schemas.microsoft.com/office/powerpoint/2010/main" val="234873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308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743496"/>
            <a:ext cx="7380820" cy="4616648"/>
          </a:xfrm>
          <a:prstGeom prst="rect">
            <a:avLst/>
          </a:prstGeom>
          <a:noFill/>
        </p:spPr>
        <p:txBody>
          <a:bodyPr wrap="square" rtlCol="0">
            <a:spAutoFit/>
          </a:bodyPr>
          <a:lstStyle/>
          <a:p>
            <a:pPr>
              <a:tabLst>
                <a:tab pos="263525" algn="l"/>
              </a:tabLst>
            </a:pPr>
            <a:r>
              <a:rPr lang="nl-NL" sz="3200" b="1" dirty="0" smtClean="0">
                <a:solidFill>
                  <a:srgbClr val="940968"/>
                </a:solidFill>
                <a:latin typeface="Calibri" panose="020F0502020204030204" pitchFamily="34" charset="0"/>
              </a:rPr>
              <a:t>Sociaal </a:t>
            </a:r>
            <a:r>
              <a:rPr lang="nl-NL" sz="3200" b="1" dirty="0">
                <a:solidFill>
                  <a:srgbClr val="940968"/>
                </a:solidFill>
                <a:latin typeface="Calibri" panose="020F0502020204030204" pitchFamily="34" charset="0"/>
              </a:rPr>
              <a:t>akkoord: extra banen voor mensen met een </a:t>
            </a:r>
            <a:r>
              <a:rPr lang="nl-NL" sz="3200" b="1" dirty="0" smtClean="0">
                <a:solidFill>
                  <a:srgbClr val="940968"/>
                </a:solidFill>
                <a:latin typeface="Calibri" panose="020F0502020204030204" pitchFamily="34" charset="0"/>
              </a:rPr>
              <a:t>beperking</a:t>
            </a:r>
            <a:endParaRPr lang="nl-NL" sz="3200" b="1" dirty="0" smtClean="0">
              <a:solidFill>
                <a:srgbClr val="940968"/>
              </a:solidFill>
              <a:latin typeface="Calibri" panose="020F0502020204030204" pitchFamily="34" charset="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endParaRPr lang="nl-NL" sz="2000" dirty="0" smtClean="0">
              <a:solidFill>
                <a:srgbClr val="940968"/>
              </a:solidFill>
              <a:latin typeface="Calibri" panose="020F0502020204030204" pitchFamily="34" charset="0"/>
              <a:cs typeface="Times New Roman" panose="02020603050405020304" pitchFamily="18" charset="0"/>
            </a:endParaRPr>
          </a:p>
          <a:p>
            <a:r>
              <a:rPr lang="nl-NL" sz="2100" dirty="0">
                <a:solidFill>
                  <a:srgbClr val="62656C"/>
                </a:solidFill>
              </a:rPr>
              <a:t>Tot 2027 </a:t>
            </a:r>
            <a:r>
              <a:rPr lang="nl-NL" sz="2100" b="1" dirty="0">
                <a:solidFill>
                  <a:srgbClr val="62656C"/>
                </a:solidFill>
              </a:rPr>
              <a:t>extra</a:t>
            </a:r>
            <a:r>
              <a:rPr lang="nl-NL" sz="2100" dirty="0">
                <a:solidFill>
                  <a:srgbClr val="62656C"/>
                </a:solidFill>
              </a:rPr>
              <a:t> banen voor </a:t>
            </a:r>
            <a:r>
              <a:rPr lang="nl-NL" sz="2100" b="1" dirty="0">
                <a:solidFill>
                  <a:srgbClr val="62656C"/>
                </a:solidFill>
              </a:rPr>
              <a:t>125.000</a:t>
            </a:r>
            <a:r>
              <a:rPr lang="nl-NL" sz="2100" dirty="0">
                <a:solidFill>
                  <a:srgbClr val="62656C"/>
                </a:solidFill>
              </a:rPr>
              <a:t> mensen met een arbeidsbeperking.</a:t>
            </a:r>
          </a:p>
          <a:p>
            <a:r>
              <a:rPr lang="nl-NL" sz="2100" dirty="0">
                <a:solidFill>
                  <a:srgbClr val="62656C"/>
                </a:solidFill>
              </a:rPr>
              <a:t>Afspraakbanen (100.000 markt, 25.000 overheid).</a:t>
            </a:r>
          </a:p>
          <a:p>
            <a:endParaRPr lang="nl-NL" sz="2100" b="1" dirty="0">
              <a:solidFill>
                <a:srgbClr val="62656C"/>
              </a:solidFill>
            </a:endParaRPr>
          </a:p>
          <a:p>
            <a:r>
              <a:rPr lang="nl-NL" sz="2100" b="1" dirty="0" smtClean="0">
                <a:solidFill>
                  <a:srgbClr val="62656C"/>
                </a:solidFill>
              </a:rPr>
              <a:t>Regionaal Werkbedrijf Werk in Zicht</a:t>
            </a:r>
            <a:endParaRPr lang="nl-NL" sz="2100" b="1" dirty="0">
              <a:solidFill>
                <a:srgbClr val="62656C"/>
              </a:solidFill>
            </a:endParaRPr>
          </a:p>
          <a:p>
            <a:r>
              <a:rPr lang="nl-NL" sz="2100" dirty="0">
                <a:solidFill>
                  <a:srgbClr val="62656C"/>
                </a:solidFill>
              </a:rPr>
              <a:t>Afspraken in de arbeidsmarktregio tussen gemeenten, UWV, werkgevers(organisaties) en vakbonden  </a:t>
            </a:r>
          </a:p>
          <a:p>
            <a:endParaRPr lang="nl-NL" sz="2100" dirty="0">
              <a:solidFill>
                <a:srgbClr val="62656C"/>
              </a:solidFill>
            </a:endParaRPr>
          </a:p>
          <a:p>
            <a:r>
              <a:rPr lang="nl-NL" sz="2100" dirty="0" smtClean="0">
                <a:solidFill>
                  <a:srgbClr val="62656C"/>
                </a:solidFill>
              </a:rPr>
              <a:t>Geen bedrijf, maar een </a:t>
            </a:r>
            <a:r>
              <a:rPr lang="nl-NL" sz="2100" dirty="0">
                <a:solidFill>
                  <a:srgbClr val="62656C"/>
                </a:solidFill>
              </a:rPr>
              <a:t>bestuurlijk </a:t>
            </a:r>
            <a:r>
              <a:rPr lang="nl-NL" sz="2100" dirty="0" smtClean="0">
                <a:solidFill>
                  <a:srgbClr val="62656C"/>
                </a:solidFill>
              </a:rPr>
              <a:t>overlegverband </a:t>
            </a:r>
            <a:r>
              <a:rPr lang="nl-NL" sz="2100" dirty="0">
                <a:solidFill>
                  <a:srgbClr val="62656C"/>
                </a:solidFill>
              </a:rPr>
              <a:t>voor de afspraakbanen. </a:t>
            </a: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2</a:t>
            </a:fld>
            <a:endParaRPr lang="nl-NL" dirty="0"/>
          </a:p>
        </p:txBody>
      </p:sp>
    </p:spTree>
    <p:extLst>
      <p:ext uri="{BB962C8B-B14F-4D97-AF65-F5344CB8AC3E}">
        <p14:creationId xmlns:p14="http://schemas.microsoft.com/office/powerpoint/2010/main" val="357096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387896"/>
            <a:ext cx="7380820" cy="8756243"/>
          </a:xfrm>
          <a:prstGeom prst="rect">
            <a:avLst/>
          </a:prstGeom>
          <a:noFill/>
        </p:spPr>
        <p:txBody>
          <a:bodyPr wrap="square" rtlCol="0">
            <a:spAutoFit/>
          </a:bodyPr>
          <a:lstStyle/>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a:t>
            </a:r>
            <a:r>
              <a:rPr lang="nl-NL" sz="3200" b="1" dirty="0" smtClean="0">
                <a:solidFill>
                  <a:srgbClr val="940968"/>
                </a:solidFill>
                <a:latin typeface="Calibri" panose="020F0502020204030204" pitchFamily="34" charset="0"/>
                <a:ea typeface="Verdana" panose="020B0604030504040204" pitchFamily="34" charset="0"/>
                <a:cs typeface="Times New Roman" panose="02020603050405020304" pitchFamily="18" charset="0"/>
              </a:rPr>
              <a:t>Een afspraakbaan: wat is dat?</a:t>
            </a:r>
          </a:p>
          <a:p>
            <a:pPr marL="285750" indent="-285750">
              <a:buFont typeface="Arial" panose="020B0604020202020204" pitchFamily="34" charset="0"/>
              <a:buChar char="•"/>
            </a:pPr>
            <a:endParaRPr lang="nl-NL" sz="2000" dirty="0" smtClean="0">
              <a:solidFill>
                <a:srgbClr val="940968"/>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2100" dirty="0" smtClean="0">
                <a:solidFill>
                  <a:srgbClr val="62656C"/>
                </a:solidFill>
                <a:latin typeface="Calibri" panose="020F0502020204030204" pitchFamily="34" charset="0"/>
                <a:cs typeface="Times New Roman" panose="02020603050405020304" pitchFamily="18" charset="0"/>
              </a:rPr>
              <a:t>Een </a:t>
            </a:r>
            <a:r>
              <a:rPr lang="nl-NL" sz="2100" dirty="0">
                <a:solidFill>
                  <a:srgbClr val="62656C"/>
                </a:solidFill>
                <a:latin typeface="Calibri" panose="020F0502020204030204" pitchFamily="34" charset="0"/>
                <a:cs typeface="Times New Roman" panose="02020603050405020304" pitchFamily="18" charset="0"/>
              </a:rPr>
              <a:t>baan die u biedt aan iemand met een </a:t>
            </a:r>
            <a:r>
              <a:rPr lang="nl-NL" sz="2100" dirty="0" smtClean="0">
                <a:solidFill>
                  <a:srgbClr val="62656C"/>
                </a:solidFill>
                <a:latin typeface="Calibri" panose="020F0502020204030204" pitchFamily="34" charset="0"/>
                <a:cs typeface="Times New Roman" panose="02020603050405020304" pitchFamily="18" charset="0"/>
              </a:rPr>
              <a:t>arbeidsbeperking.</a:t>
            </a:r>
          </a:p>
          <a:p>
            <a:pPr marL="285750" indent="-285750">
              <a:buFont typeface="Arial" panose="020B0604020202020204" pitchFamily="34" charset="0"/>
              <a:buChar char="•"/>
            </a:pPr>
            <a:endParaRPr lang="nl-NL" sz="2100" dirty="0" smtClean="0">
              <a:solidFill>
                <a:srgbClr val="62656C"/>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2100" dirty="0" smtClean="0">
                <a:solidFill>
                  <a:srgbClr val="62656C"/>
                </a:solidFill>
                <a:latin typeface="Calibri" panose="020F0502020204030204" pitchFamily="34" charset="0"/>
                <a:cs typeface="Times New Roman" panose="02020603050405020304" pitchFamily="18" charset="0"/>
              </a:rPr>
              <a:t>Een </a:t>
            </a:r>
            <a:r>
              <a:rPr lang="nl-NL" sz="2100" dirty="0">
                <a:solidFill>
                  <a:srgbClr val="62656C"/>
                </a:solidFill>
                <a:latin typeface="Calibri" panose="020F0502020204030204" pitchFamily="34" charset="0"/>
                <a:cs typeface="Times New Roman" panose="02020603050405020304" pitchFamily="18" charset="0"/>
              </a:rPr>
              <a:t>baan waarvoor u </a:t>
            </a:r>
            <a:r>
              <a:rPr lang="nl-NL" sz="2100" dirty="0" smtClean="0">
                <a:solidFill>
                  <a:srgbClr val="62656C"/>
                </a:solidFill>
                <a:latin typeface="Calibri" panose="020F0502020204030204" pitchFamily="34" charset="0"/>
                <a:cs typeface="Times New Roman" panose="02020603050405020304" pitchFamily="18" charset="0"/>
              </a:rPr>
              <a:t>niet </a:t>
            </a:r>
            <a:r>
              <a:rPr lang="nl-NL" sz="2100" dirty="0">
                <a:solidFill>
                  <a:srgbClr val="62656C"/>
                </a:solidFill>
                <a:latin typeface="Calibri" panose="020F0502020204030204" pitchFamily="34" charset="0"/>
                <a:cs typeface="Times New Roman" panose="02020603050405020304" pitchFamily="18" charset="0"/>
              </a:rPr>
              <a:t>de volledige loonkosten </a:t>
            </a:r>
            <a:r>
              <a:rPr lang="nl-NL" sz="2100" dirty="0" smtClean="0">
                <a:solidFill>
                  <a:srgbClr val="62656C"/>
                </a:solidFill>
                <a:latin typeface="Calibri" panose="020F0502020204030204" pitchFamily="34" charset="0"/>
                <a:cs typeface="Times New Roman" panose="02020603050405020304" pitchFamily="18" charset="0"/>
              </a:rPr>
              <a:t>betaalt. </a:t>
            </a:r>
          </a:p>
          <a:p>
            <a:pPr marL="285750" indent="-285750">
              <a:buFont typeface="Arial" panose="020B0604020202020204" pitchFamily="34" charset="0"/>
              <a:buChar char="•"/>
            </a:pPr>
            <a:endParaRPr lang="nl-NL" sz="2100" dirty="0" smtClean="0">
              <a:solidFill>
                <a:srgbClr val="62656C"/>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2100" dirty="0" smtClean="0">
                <a:solidFill>
                  <a:srgbClr val="62656C"/>
                </a:solidFill>
                <a:latin typeface="Calibri" panose="020F0502020204030204" pitchFamily="34" charset="0"/>
                <a:cs typeface="Times New Roman" panose="02020603050405020304" pitchFamily="18" charset="0"/>
              </a:rPr>
              <a:t>U </a:t>
            </a:r>
            <a:r>
              <a:rPr lang="nl-NL" sz="2100" dirty="0">
                <a:solidFill>
                  <a:srgbClr val="62656C"/>
                </a:solidFill>
                <a:latin typeface="Calibri" panose="020F0502020204030204" pitchFamily="34" charset="0"/>
                <a:cs typeface="Times New Roman" panose="02020603050405020304" pitchFamily="18" charset="0"/>
              </a:rPr>
              <a:t>ontvangt </a:t>
            </a:r>
            <a:r>
              <a:rPr lang="nl-NL" sz="2100" dirty="0" smtClean="0">
                <a:solidFill>
                  <a:srgbClr val="62656C"/>
                </a:solidFill>
                <a:latin typeface="Calibri" panose="020F0502020204030204" pitchFamily="34" charset="0"/>
                <a:cs typeface="Times New Roman" panose="02020603050405020304" pitchFamily="18" charset="0"/>
              </a:rPr>
              <a:t>loonkostensubsidie </a:t>
            </a:r>
            <a:r>
              <a:rPr lang="nl-NL" sz="2100" dirty="0">
                <a:solidFill>
                  <a:srgbClr val="62656C"/>
                </a:solidFill>
                <a:latin typeface="Calibri" panose="020F0502020204030204" pitchFamily="34" charset="0"/>
                <a:cs typeface="Times New Roman" panose="02020603050405020304" pitchFamily="18" charset="0"/>
              </a:rPr>
              <a:t>of </a:t>
            </a:r>
            <a:r>
              <a:rPr lang="nl-NL" sz="2100" dirty="0" smtClean="0">
                <a:solidFill>
                  <a:srgbClr val="62656C"/>
                </a:solidFill>
                <a:latin typeface="Calibri" panose="020F0502020204030204" pitchFamily="34" charset="0"/>
                <a:cs typeface="Times New Roman" panose="02020603050405020304" pitchFamily="18" charset="0"/>
              </a:rPr>
              <a:t>krijgt loondispensatie. </a:t>
            </a:r>
            <a:endParaRPr lang="nl-NL" sz="2100" b="1" dirty="0">
              <a:solidFill>
                <a:srgbClr val="62656C"/>
              </a:solidFill>
              <a:latin typeface="Calibri" panose="020F0502020204030204" pitchFamily="34" charset="0"/>
              <a:ea typeface="Verdana" panose="020B0604030504040204" pitchFamily="34" charset="0"/>
              <a:cs typeface="Times New Roman" panose="02020603050405020304" pitchFamily="18" charset="0"/>
            </a:endParaRPr>
          </a:p>
          <a:p>
            <a:pPr marL="742950" lvl="1" indent="-285750">
              <a:buFont typeface="Arial" panose="020B0604020202020204" pitchFamily="34" charset="0"/>
              <a:buChar char="•"/>
            </a:pPr>
            <a:endParaRPr lang="nl-NL" sz="2100" dirty="0" smtClean="0">
              <a:solidFill>
                <a:srgbClr val="62656C"/>
              </a:solidFill>
              <a:latin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nl-NL" sz="2100" dirty="0" smtClean="0">
                <a:solidFill>
                  <a:srgbClr val="62656C"/>
                </a:solidFill>
                <a:latin typeface="Calibri" panose="020F0502020204030204" pitchFamily="34" charset="0"/>
                <a:cs typeface="Times New Roman" panose="02020603050405020304" pitchFamily="18" charset="0"/>
              </a:rPr>
              <a:t>De </a:t>
            </a:r>
            <a:r>
              <a:rPr lang="nl-NL" sz="2100" dirty="0">
                <a:solidFill>
                  <a:srgbClr val="62656C"/>
                </a:solidFill>
                <a:latin typeface="Calibri" panose="020F0502020204030204" pitchFamily="34" charset="0"/>
                <a:cs typeface="Times New Roman" panose="02020603050405020304" pitchFamily="18" charset="0"/>
              </a:rPr>
              <a:t>hoogte van de subsidie/dispensatie is afhankelijk van de loonwaarde van de </a:t>
            </a:r>
            <a:r>
              <a:rPr lang="nl-NL" sz="2100" dirty="0" smtClean="0">
                <a:solidFill>
                  <a:srgbClr val="62656C"/>
                </a:solidFill>
                <a:latin typeface="Calibri" panose="020F0502020204030204" pitchFamily="34" charset="0"/>
                <a:cs typeface="Times New Roman" panose="02020603050405020304" pitchFamily="18" charset="0"/>
              </a:rPr>
              <a:t>medewerker.</a:t>
            </a:r>
          </a:p>
          <a:p>
            <a:pPr marL="742950" lvl="1" indent="-285750">
              <a:buFont typeface="Arial" panose="020B0604020202020204" pitchFamily="34" charset="0"/>
              <a:buChar char="•"/>
            </a:pPr>
            <a:r>
              <a:rPr lang="nl-NL" sz="2100" dirty="0" smtClean="0">
                <a:solidFill>
                  <a:srgbClr val="62656C"/>
                </a:solidFill>
                <a:latin typeface="Calibri" panose="020F0502020204030204" pitchFamily="34" charset="0"/>
                <a:cs typeface="Times New Roman" panose="02020603050405020304" pitchFamily="18" charset="0"/>
              </a:rPr>
              <a:t>De </a:t>
            </a:r>
            <a:r>
              <a:rPr lang="nl-NL" sz="2100" dirty="0">
                <a:solidFill>
                  <a:srgbClr val="62656C"/>
                </a:solidFill>
                <a:latin typeface="Calibri" panose="020F0502020204030204" pitchFamily="34" charset="0"/>
                <a:cs typeface="Times New Roman" panose="02020603050405020304" pitchFamily="18" charset="0"/>
              </a:rPr>
              <a:t>loonwaarde wordt aan het begin </a:t>
            </a:r>
            <a:r>
              <a:rPr lang="nl-NL" sz="2100" dirty="0" smtClean="0">
                <a:solidFill>
                  <a:srgbClr val="62656C"/>
                </a:solidFill>
                <a:latin typeface="Calibri" panose="020F0502020204030204" pitchFamily="34" charset="0"/>
                <a:cs typeface="Times New Roman" panose="02020603050405020304" pitchFamily="18" charset="0"/>
              </a:rPr>
              <a:t>van het dienstverband(na </a:t>
            </a:r>
            <a:r>
              <a:rPr lang="nl-NL" sz="2100" dirty="0">
                <a:solidFill>
                  <a:srgbClr val="62656C"/>
                </a:solidFill>
                <a:latin typeface="Calibri" panose="020F0502020204030204" pitchFamily="34" charset="0"/>
                <a:cs typeface="Times New Roman" panose="02020603050405020304" pitchFamily="18" charset="0"/>
              </a:rPr>
              <a:t>de proefplaatsing) vastgesteld en daarna </a:t>
            </a:r>
            <a:r>
              <a:rPr lang="nl-NL" sz="2100" dirty="0" smtClean="0">
                <a:solidFill>
                  <a:srgbClr val="62656C"/>
                </a:solidFill>
                <a:latin typeface="Calibri" panose="020F0502020204030204" pitchFamily="34" charset="0"/>
                <a:cs typeface="Times New Roman" panose="02020603050405020304" pitchFamily="18" charset="0"/>
              </a:rPr>
              <a:t>elk jaar.</a:t>
            </a:r>
          </a:p>
          <a:p>
            <a:pPr marL="742950" lvl="1" indent="-285750">
              <a:buFont typeface="Arial" panose="020B0604020202020204" pitchFamily="34" charset="0"/>
              <a:buChar char="•"/>
            </a:pPr>
            <a:r>
              <a:rPr lang="nl-NL" sz="2100" dirty="0" smtClean="0">
                <a:solidFill>
                  <a:srgbClr val="62656C"/>
                </a:solidFill>
                <a:latin typeface="Calibri" panose="020F0502020204030204" pitchFamily="34" charset="0"/>
                <a:cs typeface="Times New Roman" panose="02020603050405020304" pitchFamily="18" charset="0"/>
              </a:rPr>
              <a:t>Begeleiding mogelijk.</a:t>
            </a:r>
          </a:p>
          <a:p>
            <a:pPr lvl="1"/>
            <a:endParaRPr lang="nl-NL" sz="2100" dirty="0" smtClean="0">
              <a:solidFill>
                <a:srgbClr val="62656C"/>
              </a:solidFill>
              <a:latin typeface="Calibri" panose="020F0502020204030204" pitchFamily="34" charset="0"/>
              <a:cs typeface="Times New Roman" panose="02020603050405020304" pitchFamily="18" charset="0"/>
            </a:endParaRPr>
          </a:p>
          <a:p>
            <a:endParaRPr lang="nl-NL" dirty="0"/>
          </a:p>
          <a:p>
            <a:pPr>
              <a:tabLst>
                <a:tab pos="263525" algn="l"/>
              </a:tabLst>
            </a:pPr>
            <a:endParaRPr lang="nl-NL" sz="2800" b="1" dirty="0" smtClean="0">
              <a:latin typeface="Verdana" panose="020B0604030504040204" pitchFamily="34" charset="0"/>
              <a:ea typeface="Verdana" panose="020B0604030504040204" pitchFamily="34" charset="0"/>
              <a:cs typeface="Verdana" panose="020B0604030504040204" pitchFamily="34" charset="0"/>
            </a:endParaRPr>
          </a:p>
          <a:p>
            <a:pPr>
              <a:tabLst>
                <a:tab pos="263525" algn="l"/>
              </a:tabLst>
            </a:pPr>
            <a:endParaRPr lang="nl-NL" sz="2800" b="1" dirty="0">
              <a:latin typeface="Verdana" panose="020B0604030504040204" pitchFamily="34" charset="0"/>
              <a:ea typeface="Verdana" panose="020B0604030504040204" pitchFamily="34" charset="0"/>
              <a:cs typeface="Verdana" panose="020B0604030504040204" pitchFamily="34" charset="0"/>
            </a:endParaRPr>
          </a:p>
          <a:p>
            <a:pPr>
              <a:tabLst>
                <a:tab pos="263525" algn="l"/>
              </a:tabLst>
            </a:pPr>
            <a:endParaRPr lang="nl-NL" sz="2800" b="1" dirty="0" smtClean="0">
              <a:latin typeface="Verdana" panose="020B0604030504040204" pitchFamily="34" charset="0"/>
              <a:ea typeface="Verdana" panose="020B0604030504040204" pitchFamily="34" charset="0"/>
              <a:cs typeface="Verdana" panose="020B0604030504040204" pitchFamily="34" charset="0"/>
            </a:endParaRPr>
          </a:p>
          <a:p>
            <a:pPr>
              <a:tabLst>
                <a:tab pos="263525" algn="l"/>
              </a:tabLst>
            </a:pPr>
            <a:endParaRPr lang="nl-NL" sz="2800" b="1" dirty="0">
              <a:latin typeface="Verdana" panose="020B0604030504040204" pitchFamily="34" charset="0"/>
              <a:ea typeface="Verdana" panose="020B0604030504040204" pitchFamily="34" charset="0"/>
              <a:cs typeface="Verdana" panose="020B0604030504040204" pitchFamily="34" charset="0"/>
            </a:endParaRPr>
          </a:p>
          <a:p>
            <a:pPr>
              <a:tabLst>
                <a:tab pos="263525" algn="l"/>
              </a:tabLst>
            </a:pPr>
            <a:endParaRPr lang="nl-NL" sz="2800" b="1" dirty="0" smtClean="0">
              <a:latin typeface="Verdana" panose="020B0604030504040204" pitchFamily="34" charset="0"/>
              <a:ea typeface="Verdana" panose="020B0604030504040204" pitchFamily="34" charset="0"/>
              <a:cs typeface="Verdana" panose="020B0604030504040204" pitchFamily="34" charset="0"/>
            </a:endParaRPr>
          </a:p>
          <a:p>
            <a:pPr>
              <a:tabLst>
                <a:tab pos="263525" algn="l"/>
              </a:tabLst>
            </a:pPr>
            <a:endParaRPr lang="nl-NL" sz="2800" b="1" dirty="0">
              <a:latin typeface="Verdana" panose="020B0604030504040204" pitchFamily="34" charset="0"/>
              <a:ea typeface="Verdana" panose="020B0604030504040204" pitchFamily="34" charset="0"/>
              <a:cs typeface="Verdana" panose="020B0604030504040204" pitchFamily="34" charset="0"/>
            </a:endParaRPr>
          </a:p>
          <a:p>
            <a:pPr>
              <a:tabLst>
                <a:tab pos="263525" algn="l"/>
              </a:tabLst>
            </a:pPr>
            <a:endParaRPr lang="nl-NL" sz="28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3</a:t>
            </a:fld>
            <a:endParaRPr lang="nl-NL" dirty="0"/>
          </a:p>
        </p:txBody>
      </p:sp>
    </p:spTree>
    <p:extLst>
      <p:ext uri="{BB962C8B-B14F-4D97-AF65-F5344CB8AC3E}">
        <p14:creationId xmlns:p14="http://schemas.microsoft.com/office/powerpoint/2010/main" val="28324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3558" y="836712"/>
            <a:ext cx="7380820" cy="7817525"/>
          </a:xfrm>
          <a:prstGeom prst="rect">
            <a:avLst/>
          </a:prstGeom>
          <a:noFill/>
        </p:spPr>
        <p:txBody>
          <a:bodyPr wrap="square" rtlCol="0">
            <a:spAutoFit/>
          </a:bodyPr>
          <a:lstStyle/>
          <a:p>
            <a:pPr>
              <a:tabLst>
                <a:tab pos="263525" algn="l"/>
              </a:tabLst>
            </a:pPr>
            <a:r>
              <a:rPr lang="nl-NL" sz="3200" b="1" dirty="0" smtClean="0">
                <a:solidFill>
                  <a:srgbClr val="940968"/>
                </a:solidFill>
                <a:ea typeface="Verdana" panose="020B0604030504040204" pitchFamily="34" charset="0"/>
                <a:cs typeface="Times New Roman" panose="02020603050405020304" pitchFamily="18" charset="0"/>
              </a:rPr>
              <a:t>Voor wie zijn de afspraakbanen?</a:t>
            </a:r>
            <a:r>
              <a:rPr lang="nl-NL" sz="3200" dirty="0" smtClean="0">
                <a:solidFill>
                  <a:srgbClr val="940968"/>
                </a:solidFill>
              </a:rPr>
              <a:t> </a:t>
            </a:r>
            <a:endParaRPr lang="nl-NL" sz="3200" dirty="0">
              <a:solidFill>
                <a:srgbClr val="940968"/>
              </a:solidFill>
            </a:endParaRPr>
          </a:p>
          <a:p>
            <a:pPr>
              <a:tabLst>
                <a:tab pos="263525" algn="l"/>
              </a:tabLst>
            </a:pPr>
            <a:endParaRPr lang="nl-NL" sz="2800" b="1" dirty="0">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nl-NL" sz="2100" dirty="0" smtClean="0">
                <a:solidFill>
                  <a:srgbClr val="62656C"/>
                </a:solidFill>
                <a:cs typeface="Times New Roman" panose="02020603050405020304" pitchFamily="18" charset="0"/>
              </a:rPr>
              <a:t>Mensen </a:t>
            </a:r>
            <a:r>
              <a:rPr lang="nl-NL" sz="2100" dirty="0">
                <a:solidFill>
                  <a:srgbClr val="62656C"/>
                </a:solidFill>
                <a:cs typeface="Times New Roman" panose="02020603050405020304" pitchFamily="18" charset="0"/>
              </a:rPr>
              <a:t>met een </a:t>
            </a:r>
            <a:r>
              <a:rPr lang="nl-NL" sz="2100" dirty="0" smtClean="0">
                <a:solidFill>
                  <a:srgbClr val="62656C"/>
                </a:solidFill>
                <a:cs typeface="Times New Roman" panose="02020603050405020304" pitchFamily="18" charset="0"/>
              </a:rPr>
              <a:t>arbeidsbeperking……</a:t>
            </a:r>
          </a:p>
          <a:p>
            <a:pPr marL="285750" indent="-285750">
              <a:buFont typeface="Arial" panose="020B0604020202020204" pitchFamily="34" charset="0"/>
              <a:buChar char="•"/>
            </a:pPr>
            <a:endParaRPr lang="nl-NL" sz="2100" dirty="0" smtClean="0">
              <a:solidFill>
                <a:srgbClr val="62656C"/>
              </a:solidFill>
              <a:cs typeface="Times New Roman" panose="02020603050405020304" pitchFamily="18" charset="0"/>
            </a:endParaRPr>
          </a:p>
          <a:p>
            <a:pPr marL="742950" lvl="1" indent="-285750">
              <a:buFont typeface="Arial" panose="020B0604020202020204" pitchFamily="34" charset="0"/>
              <a:buChar char="•"/>
            </a:pPr>
            <a:r>
              <a:rPr lang="nl-NL" sz="2100" dirty="0" smtClean="0">
                <a:solidFill>
                  <a:srgbClr val="62656C"/>
                </a:solidFill>
                <a:cs typeface="Times New Roman" panose="02020603050405020304" pitchFamily="18" charset="0"/>
              </a:rPr>
              <a:t>Huidige </a:t>
            </a:r>
            <a:r>
              <a:rPr lang="nl-NL" sz="2100" dirty="0" err="1" smtClean="0">
                <a:solidFill>
                  <a:srgbClr val="62656C"/>
                </a:solidFill>
                <a:cs typeface="Times New Roman" panose="02020603050405020304" pitchFamily="18" charset="0"/>
              </a:rPr>
              <a:t>Wajongers</a:t>
            </a:r>
            <a:r>
              <a:rPr lang="nl-NL" sz="2100" dirty="0" smtClean="0">
                <a:solidFill>
                  <a:srgbClr val="62656C"/>
                </a:solidFill>
                <a:cs typeface="Times New Roman" panose="02020603050405020304" pitchFamily="18" charset="0"/>
              </a:rPr>
              <a:t> (met arbeidsvermogen)</a:t>
            </a:r>
            <a:endParaRPr lang="nl-NL" sz="2100" dirty="0">
              <a:solidFill>
                <a:srgbClr val="62656C"/>
              </a:solidFill>
              <a:cs typeface="Times New Roman" panose="02020603050405020304" pitchFamily="18" charset="0"/>
            </a:endParaRPr>
          </a:p>
          <a:p>
            <a:pPr marL="742950" lvl="1" indent="-285750">
              <a:buFont typeface="Arial" panose="020B0604020202020204" pitchFamily="34" charset="0"/>
              <a:buChar char="•"/>
            </a:pPr>
            <a:r>
              <a:rPr lang="nl-NL" sz="2100" dirty="0" smtClean="0">
                <a:solidFill>
                  <a:srgbClr val="62656C"/>
                </a:solidFill>
                <a:cs typeface="Times New Roman" panose="02020603050405020304" pitchFamily="18" charset="0"/>
              </a:rPr>
              <a:t>Mensen met een </a:t>
            </a:r>
            <a:r>
              <a:rPr lang="nl-NL" sz="2100" dirty="0" err="1" smtClean="0">
                <a:solidFill>
                  <a:srgbClr val="62656C"/>
                </a:solidFill>
                <a:cs typeface="Times New Roman" panose="02020603050405020304" pitchFamily="18" charset="0"/>
              </a:rPr>
              <a:t>Wsw</a:t>
            </a:r>
            <a:r>
              <a:rPr lang="nl-NL" sz="2100" smtClean="0">
                <a:solidFill>
                  <a:srgbClr val="62656C"/>
                </a:solidFill>
                <a:cs typeface="Times New Roman" panose="02020603050405020304" pitchFamily="18" charset="0"/>
              </a:rPr>
              <a:t>-indicatie </a:t>
            </a:r>
          </a:p>
          <a:p>
            <a:pPr marL="742950" lvl="1" indent="-285750">
              <a:buFont typeface="Arial" panose="020B0604020202020204" pitchFamily="34" charset="0"/>
              <a:buChar char="•"/>
            </a:pPr>
            <a:r>
              <a:rPr lang="nl-NL" sz="2100" smtClean="0">
                <a:solidFill>
                  <a:srgbClr val="62656C"/>
                </a:solidFill>
                <a:cs typeface="Times New Roman" panose="02020603050405020304" pitchFamily="18" charset="0"/>
              </a:rPr>
              <a:t>Mensen </a:t>
            </a:r>
            <a:r>
              <a:rPr lang="nl-NL" sz="2100" dirty="0" smtClean="0">
                <a:solidFill>
                  <a:srgbClr val="62656C"/>
                </a:solidFill>
                <a:cs typeface="Times New Roman" panose="02020603050405020304" pitchFamily="18" charset="0"/>
              </a:rPr>
              <a:t>met </a:t>
            </a:r>
            <a:r>
              <a:rPr lang="nl-NL" sz="2100" dirty="0">
                <a:solidFill>
                  <a:srgbClr val="62656C"/>
                </a:solidFill>
                <a:cs typeface="Times New Roman" panose="02020603050405020304" pitchFamily="18" charset="0"/>
              </a:rPr>
              <a:t>een </a:t>
            </a:r>
            <a:r>
              <a:rPr lang="nl-NL" sz="2100" dirty="0" smtClean="0">
                <a:solidFill>
                  <a:srgbClr val="62656C"/>
                </a:solidFill>
                <a:cs typeface="Times New Roman" panose="02020603050405020304" pitchFamily="18" charset="0"/>
              </a:rPr>
              <a:t>beperking, </a:t>
            </a:r>
            <a:r>
              <a:rPr lang="nl-NL" sz="2100" dirty="0">
                <a:solidFill>
                  <a:srgbClr val="62656C"/>
                </a:solidFill>
                <a:cs typeface="Times New Roman" panose="02020603050405020304" pitchFamily="18" charset="0"/>
              </a:rPr>
              <a:t>waarvan </a:t>
            </a:r>
            <a:r>
              <a:rPr lang="nl-NL" sz="2100" dirty="0" smtClean="0">
                <a:solidFill>
                  <a:srgbClr val="62656C"/>
                </a:solidFill>
                <a:cs typeface="Times New Roman" panose="02020603050405020304" pitchFamily="18" charset="0"/>
              </a:rPr>
              <a:t>is vastgesteld </a:t>
            </a:r>
            <a:r>
              <a:rPr lang="nl-NL" sz="2100" dirty="0">
                <a:solidFill>
                  <a:srgbClr val="62656C"/>
                </a:solidFill>
                <a:cs typeface="Times New Roman" panose="02020603050405020304" pitchFamily="18" charset="0"/>
              </a:rPr>
              <a:t>dat ze </a:t>
            </a:r>
            <a:r>
              <a:rPr lang="nl-NL" sz="2100" dirty="0" smtClean="0">
                <a:solidFill>
                  <a:srgbClr val="62656C"/>
                </a:solidFill>
                <a:cs typeface="Times New Roman" panose="02020603050405020304" pitchFamily="18" charset="0"/>
              </a:rPr>
              <a:t>niet zelfstandig het minimumloon </a:t>
            </a:r>
            <a:r>
              <a:rPr lang="nl-NL" sz="2100" dirty="0">
                <a:solidFill>
                  <a:srgbClr val="62656C"/>
                </a:solidFill>
                <a:cs typeface="Times New Roman" panose="02020603050405020304" pitchFamily="18" charset="0"/>
              </a:rPr>
              <a:t>kunnen </a:t>
            </a:r>
            <a:r>
              <a:rPr lang="nl-NL" sz="2100" dirty="0" smtClean="0">
                <a:solidFill>
                  <a:srgbClr val="62656C"/>
                </a:solidFill>
                <a:cs typeface="Times New Roman" panose="02020603050405020304" pitchFamily="18" charset="0"/>
              </a:rPr>
              <a:t>verdienen (Participatiewet)</a:t>
            </a:r>
          </a:p>
          <a:p>
            <a:pPr marL="742950" lvl="1" indent="-285750">
              <a:buFont typeface="Arial" panose="020B0604020202020204" pitchFamily="34" charset="0"/>
              <a:buChar char="•"/>
            </a:pPr>
            <a:r>
              <a:rPr lang="nl-NL" sz="2100" dirty="0" smtClean="0">
                <a:solidFill>
                  <a:srgbClr val="62656C"/>
                </a:solidFill>
                <a:cs typeface="Times New Roman" panose="02020603050405020304" pitchFamily="18" charset="0"/>
              </a:rPr>
              <a:t>WIW/ID-</a:t>
            </a:r>
            <a:r>
              <a:rPr lang="nl-NL" sz="2100" dirty="0" err="1" smtClean="0">
                <a:solidFill>
                  <a:srgbClr val="62656C"/>
                </a:solidFill>
                <a:cs typeface="Times New Roman" panose="02020603050405020304" pitchFamily="18" charset="0"/>
              </a:rPr>
              <a:t>ers</a:t>
            </a:r>
            <a:endParaRPr lang="nl-NL" sz="2100" dirty="0" smtClean="0">
              <a:solidFill>
                <a:srgbClr val="62656C"/>
              </a:solidFill>
              <a:cs typeface="Times New Roman" panose="02020603050405020304" pitchFamily="18" charset="0"/>
            </a:endParaRPr>
          </a:p>
          <a:p>
            <a:pPr lvl="1"/>
            <a:endParaRPr lang="nl-NL" sz="2100" dirty="0" smtClean="0">
              <a:solidFill>
                <a:srgbClr val="62656C"/>
              </a:solidFill>
              <a:cs typeface="Times New Roman" panose="02020603050405020304" pitchFamily="18" charset="0"/>
            </a:endParaRPr>
          </a:p>
          <a:p>
            <a:pPr marL="285750" indent="-285750">
              <a:buFont typeface="Arial" panose="020B0604020202020204" pitchFamily="34" charset="0"/>
              <a:buChar char="•"/>
            </a:pPr>
            <a:r>
              <a:rPr lang="nl-NL" sz="2100" dirty="0" smtClean="0">
                <a:solidFill>
                  <a:srgbClr val="62656C"/>
                </a:solidFill>
                <a:cs typeface="Times New Roman" panose="02020603050405020304" pitchFamily="18" charset="0"/>
              </a:rPr>
              <a:t>Wie tot één van deze groepen behoort, wordt </a:t>
            </a:r>
            <a:r>
              <a:rPr lang="nl-NL" sz="2100" dirty="0">
                <a:solidFill>
                  <a:srgbClr val="62656C"/>
                </a:solidFill>
                <a:cs typeface="Times New Roman" panose="02020603050405020304" pitchFamily="18" charset="0"/>
              </a:rPr>
              <a:t>opgenomen in </a:t>
            </a:r>
            <a:r>
              <a:rPr lang="nl-NL" sz="2100" dirty="0" smtClean="0">
                <a:solidFill>
                  <a:srgbClr val="62656C"/>
                </a:solidFill>
                <a:cs typeface="Times New Roman" panose="02020603050405020304" pitchFamily="18" charset="0"/>
              </a:rPr>
              <a:t>het “</a:t>
            </a:r>
            <a:r>
              <a:rPr lang="nl-NL" sz="2100" dirty="0" err="1" smtClean="0">
                <a:solidFill>
                  <a:srgbClr val="62656C"/>
                </a:solidFill>
                <a:cs typeface="Times New Roman" panose="02020603050405020304" pitchFamily="18" charset="0"/>
              </a:rPr>
              <a:t>doelgroepregister</a:t>
            </a:r>
            <a:r>
              <a:rPr lang="nl-NL" sz="2100" dirty="0" smtClean="0">
                <a:solidFill>
                  <a:srgbClr val="62656C"/>
                </a:solidFill>
                <a:cs typeface="Times New Roman" panose="02020603050405020304" pitchFamily="18" charset="0"/>
              </a:rPr>
              <a:t>”</a:t>
            </a:r>
            <a:endParaRPr lang="nl-NL" sz="2100" dirty="0">
              <a:solidFill>
                <a:srgbClr val="62656C"/>
              </a:solidFill>
              <a:cs typeface="Times New Roman" panose="02020603050405020304" pitchFamily="18" charset="0"/>
            </a:endParaRPr>
          </a:p>
          <a:p>
            <a:pPr>
              <a:tabLst>
                <a:tab pos="263525" algn="l"/>
              </a:tabLst>
            </a:pPr>
            <a:r>
              <a:rPr lang="nl-NL" sz="2100" dirty="0" smtClean="0">
                <a:solidFill>
                  <a:srgbClr val="62656C"/>
                </a:solidFill>
                <a:latin typeface="Times New Roman" panose="02020603050405020304" pitchFamily="18" charset="0"/>
                <a:ea typeface="Verdana" panose="020B0604030504040204" pitchFamily="34" charset="0"/>
                <a:cs typeface="Times New Roman" panose="02020603050405020304" pitchFamily="18" charset="0"/>
              </a:rPr>
              <a:t>	</a:t>
            </a:r>
          </a:p>
          <a:p>
            <a:pPr>
              <a:tabLst>
                <a:tab pos="263525" algn="l"/>
              </a:tabLst>
            </a:pP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4</a:t>
            </a:fld>
            <a:endParaRPr lang="nl-NL"/>
          </a:p>
        </p:txBody>
      </p:sp>
    </p:spTree>
    <p:extLst>
      <p:ext uri="{BB962C8B-B14F-4D97-AF65-F5344CB8AC3E}">
        <p14:creationId xmlns:p14="http://schemas.microsoft.com/office/powerpoint/2010/main" val="16543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3558" y="450632"/>
            <a:ext cx="7380820" cy="8479244"/>
          </a:xfrm>
          <a:prstGeom prst="rect">
            <a:avLst/>
          </a:prstGeom>
          <a:noFill/>
        </p:spPr>
        <p:txBody>
          <a:bodyPr wrap="square" rtlCol="0">
            <a:spAutoFit/>
          </a:bodyPr>
          <a:lstStyle/>
          <a:p>
            <a:pPr>
              <a:tabLst>
                <a:tab pos="263525" algn="l"/>
              </a:tabLst>
            </a:pPr>
            <a:r>
              <a:rPr lang="nl-NL" sz="3200" b="1" dirty="0" smtClean="0">
                <a:solidFill>
                  <a:srgbClr val="940968"/>
                </a:solidFill>
                <a:latin typeface="+mj-lt"/>
                <a:ea typeface="Verdana" panose="020B0604030504040204" pitchFamily="34" charset="0"/>
                <a:cs typeface="Times New Roman" panose="02020603050405020304" pitchFamily="18" charset="0"/>
              </a:rPr>
              <a:t>Waarom zou ik extra banen realiseren?</a:t>
            </a:r>
          </a:p>
          <a:p>
            <a:pPr>
              <a:tabLst>
                <a:tab pos="263525" algn="l"/>
              </a:tabLst>
            </a:pPr>
            <a:endParaRPr lang="nl-NL" sz="2100" b="1" dirty="0">
              <a:latin typeface="+mj-lt"/>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nl-NL" sz="2100" dirty="0">
                <a:solidFill>
                  <a:srgbClr val="62656C"/>
                </a:solidFill>
                <a:cs typeface="Times New Roman" panose="02020603050405020304" pitchFamily="18" charset="0"/>
              </a:rPr>
              <a:t>Mensen met beperkingen hebben (onder de juiste condities) meerwaarde voor uw bedrijf.</a:t>
            </a:r>
          </a:p>
          <a:p>
            <a:pPr marL="285750" indent="-285750">
              <a:buFont typeface="Arial" panose="020B0604020202020204" pitchFamily="34" charset="0"/>
              <a:buChar char="•"/>
            </a:pPr>
            <a:endParaRPr lang="nl-NL" sz="1000" dirty="0">
              <a:solidFill>
                <a:srgbClr val="62656C"/>
              </a:solidFill>
              <a:cs typeface="Times New Roman" panose="02020603050405020304" pitchFamily="18" charset="0"/>
            </a:endParaRPr>
          </a:p>
          <a:p>
            <a:pPr marL="285750" indent="-285750">
              <a:buFont typeface="Arial" panose="020B0604020202020204" pitchFamily="34" charset="0"/>
              <a:buChar char="•"/>
            </a:pPr>
            <a:r>
              <a:rPr lang="nl-NL" sz="2100" dirty="0">
                <a:solidFill>
                  <a:srgbClr val="62656C"/>
                </a:solidFill>
                <a:cs typeface="Times New Roman" panose="02020603050405020304" pitchFamily="18" charset="0"/>
              </a:rPr>
              <a:t>Werk dat nu niet gedaan wordt (of door anderen </a:t>
            </a:r>
            <a:r>
              <a:rPr lang="nl-NL" sz="2100" dirty="0" smtClean="0">
                <a:solidFill>
                  <a:srgbClr val="62656C"/>
                </a:solidFill>
                <a:cs typeface="Times New Roman" panose="02020603050405020304" pitchFamily="18" charset="0"/>
              </a:rPr>
              <a:t>wordt </a:t>
            </a:r>
            <a:r>
              <a:rPr lang="nl-NL" sz="2100" dirty="0">
                <a:solidFill>
                  <a:srgbClr val="62656C"/>
                </a:solidFill>
                <a:cs typeface="Times New Roman" panose="02020603050405020304" pitchFamily="18" charset="0"/>
              </a:rPr>
              <a:t>gedaan) betaalbaar te laten uitvoeren.</a:t>
            </a:r>
          </a:p>
          <a:p>
            <a:pPr marL="285750" indent="-285750">
              <a:buFont typeface="Arial" panose="020B0604020202020204" pitchFamily="34" charset="0"/>
              <a:buChar char="•"/>
            </a:pPr>
            <a:endParaRPr lang="nl-NL" sz="1000" dirty="0">
              <a:solidFill>
                <a:srgbClr val="62656C"/>
              </a:solidFill>
              <a:cs typeface="Times New Roman" panose="02020603050405020304" pitchFamily="18" charset="0"/>
            </a:endParaRPr>
          </a:p>
          <a:p>
            <a:pPr marL="285750" indent="-285750">
              <a:buFont typeface="Arial" panose="020B0604020202020204" pitchFamily="34" charset="0"/>
              <a:buChar char="•"/>
            </a:pPr>
            <a:r>
              <a:rPr lang="nl-NL" sz="2100" dirty="0">
                <a:solidFill>
                  <a:srgbClr val="62656C"/>
                </a:solidFill>
                <a:cs typeface="Times New Roman" panose="02020603050405020304" pitchFamily="18" charset="0"/>
              </a:rPr>
              <a:t>U bent maatschappelijk betrokken en u wilt deze groep mensen laten meedoen op de arbeidsmarkt.</a:t>
            </a:r>
          </a:p>
          <a:p>
            <a:pPr marL="285750" indent="-285750">
              <a:buFont typeface="Arial" panose="020B0604020202020204" pitchFamily="34" charset="0"/>
              <a:buChar char="•"/>
            </a:pPr>
            <a:endParaRPr lang="nl-NL" sz="1000" dirty="0">
              <a:solidFill>
                <a:srgbClr val="62656C"/>
              </a:solidFill>
              <a:cs typeface="Times New Roman" panose="02020603050405020304" pitchFamily="18" charset="0"/>
            </a:endParaRPr>
          </a:p>
          <a:p>
            <a:pPr marL="285750" indent="-285750">
              <a:buFont typeface="Arial" panose="020B0604020202020204" pitchFamily="34" charset="0"/>
              <a:buChar char="•"/>
            </a:pPr>
            <a:r>
              <a:rPr lang="nl-NL" sz="2100" dirty="0">
                <a:solidFill>
                  <a:srgbClr val="62656C"/>
                </a:solidFill>
                <a:cs typeface="Times New Roman" panose="02020603050405020304" pitchFamily="18" charset="0"/>
              </a:rPr>
              <a:t>Dit </a:t>
            </a:r>
            <a:r>
              <a:rPr lang="nl-NL" sz="2100" dirty="0" smtClean="0">
                <a:solidFill>
                  <a:srgbClr val="62656C"/>
                </a:solidFill>
                <a:cs typeface="Times New Roman" panose="02020603050405020304" pitchFamily="18" charset="0"/>
              </a:rPr>
              <a:t>zijn afspraken </a:t>
            </a:r>
            <a:r>
              <a:rPr lang="nl-NL" sz="2100" dirty="0">
                <a:solidFill>
                  <a:srgbClr val="62656C"/>
                </a:solidFill>
                <a:cs typeface="Times New Roman" panose="02020603050405020304" pitchFamily="18" charset="0"/>
              </a:rPr>
              <a:t>in het sociaal akkoord en cao’s die u nakomt.</a:t>
            </a:r>
          </a:p>
          <a:p>
            <a:pPr marL="285750" indent="-285750">
              <a:buFont typeface="Arial" panose="020B0604020202020204" pitchFamily="34" charset="0"/>
              <a:buChar char="•"/>
            </a:pPr>
            <a:endParaRPr lang="nl-NL" sz="1000" dirty="0">
              <a:solidFill>
                <a:srgbClr val="62656C"/>
              </a:solidFill>
              <a:cs typeface="Times New Roman" panose="02020603050405020304" pitchFamily="18" charset="0"/>
            </a:endParaRPr>
          </a:p>
          <a:p>
            <a:pPr marL="285750" indent="-285750">
              <a:buFont typeface="Arial" panose="020B0604020202020204" pitchFamily="34" charset="0"/>
              <a:buChar char="•"/>
            </a:pPr>
            <a:r>
              <a:rPr lang="nl-NL" sz="2100" dirty="0">
                <a:solidFill>
                  <a:srgbClr val="62656C"/>
                </a:solidFill>
                <a:cs typeface="Times New Roman" panose="02020603050405020304" pitchFamily="18" charset="0"/>
              </a:rPr>
              <a:t>U zit niet te wachten op een quotumheffing.</a:t>
            </a:r>
          </a:p>
          <a:p>
            <a:pPr marL="285750" indent="-285750">
              <a:buFont typeface="Arial" panose="020B0604020202020204" pitchFamily="34" charset="0"/>
              <a:buChar char="•"/>
            </a:pPr>
            <a:endParaRPr lang="nl-NL" sz="1000" dirty="0">
              <a:solidFill>
                <a:srgbClr val="62656C"/>
              </a:solidFill>
              <a:cs typeface="Times New Roman" panose="02020603050405020304" pitchFamily="18" charset="0"/>
            </a:endParaRPr>
          </a:p>
          <a:p>
            <a:pPr marL="285750" indent="-285750">
              <a:buFont typeface="Arial" panose="020B0604020202020204" pitchFamily="34" charset="0"/>
              <a:buChar char="•"/>
            </a:pPr>
            <a:r>
              <a:rPr lang="nl-NL" sz="2100" dirty="0">
                <a:solidFill>
                  <a:srgbClr val="62656C"/>
                </a:solidFill>
                <a:cs typeface="Times New Roman" panose="02020603050405020304" pitchFamily="18" charset="0"/>
              </a:rPr>
              <a:t>U kent persoonlijk iemand uit de doelgroep die u wilt aannemen.</a:t>
            </a:r>
          </a:p>
          <a:p>
            <a:pPr>
              <a:tabLst>
                <a:tab pos="263525" algn="l"/>
              </a:tabLst>
            </a:pPr>
            <a:r>
              <a:rPr lang="nl-NL" sz="2100" dirty="0">
                <a:solidFill>
                  <a:srgbClr val="62656C"/>
                </a:solidFill>
                <a:cs typeface="Times New Roman" panose="02020603050405020304" pitchFamily="18" charset="0"/>
              </a:rPr>
              <a:t>	</a:t>
            </a:r>
          </a:p>
          <a:p>
            <a:pPr>
              <a:tabLst>
                <a:tab pos="263525" algn="l"/>
              </a:tabLst>
            </a:pP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5</a:t>
            </a:fld>
            <a:endParaRPr lang="nl-NL"/>
          </a:p>
        </p:txBody>
      </p:sp>
    </p:spTree>
    <p:extLst>
      <p:ext uri="{BB962C8B-B14F-4D97-AF65-F5344CB8AC3E}">
        <p14:creationId xmlns:p14="http://schemas.microsoft.com/office/powerpoint/2010/main" val="186370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3558" y="508595"/>
            <a:ext cx="7878922" cy="5563061"/>
          </a:xfrm>
          <a:prstGeom prst="rect">
            <a:avLst/>
          </a:prstGeom>
          <a:noFill/>
        </p:spPr>
        <p:txBody>
          <a:bodyPr wrap="square" rtlCol="0">
            <a:spAutoFit/>
          </a:bodyPr>
          <a:lstStyle/>
          <a:p>
            <a:pPr>
              <a:tabLst>
                <a:tab pos="263525" algn="l"/>
              </a:tabLst>
            </a:pPr>
            <a:r>
              <a:rPr lang="nl-NL" sz="3200" b="1" dirty="0" smtClean="0">
                <a:solidFill>
                  <a:srgbClr val="940968"/>
                </a:solidFill>
                <a:cs typeface="Times New Roman" panose="02020603050405020304" pitchFamily="18" charset="0"/>
              </a:rPr>
              <a:t>Welke </a:t>
            </a:r>
            <a:r>
              <a:rPr lang="nl-NL" sz="3200" b="1" dirty="0">
                <a:solidFill>
                  <a:srgbClr val="940968"/>
                </a:solidFill>
                <a:cs typeface="Times New Roman" panose="02020603050405020304" pitchFamily="18" charset="0"/>
              </a:rPr>
              <a:t>ondersteuning en </a:t>
            </a:r>
            <a:endParaRPr lang="nl-NL" sz="3200" b="1" dirty="0" smtClean="0">
              <a:solidFill>
                <a:srgbClr val="940968"/>
              </a:solidFill>
              <a:cs typeface="Times New Roman" panose="02020603050405020304" pitchFamily="18" charset="0"/>
            </a:endParaRPr>
          </a:p>
          <a:p>
            <a:pPr>
              <a:tabLst>
                <a:tab pos="263525" algn="l"/>
              </a:tabLst>
            </a:pPr>
            <a:r>
              <a:rPr lang="nl-NL" sz="3200" b="1" dirty="0" smtClean="0">
                <a:solidFill>
                  <a:srgbClr val="940968"/>
                </a:solidFill>
                <a:cs typeface="Times New Roman" panose="02020603050405020304" pitchFamily="18" charset="0"/>
              </a:rPr>
              <a:t>tegemoetkomingen  kan ik krijgen*? </a:t>
            </a:r>
          </a:p>
          <a:p>
            <a:pPr>
              <a:tabLst>
                <a:tab pos="263525" algn="l"/>
              </a:tabLst>
            </a:pPr>
            <a:endParaRPr lang="nl-NL" sz="2800" b="1" dirty="0">
              <a:cs typeface="Times New Roman" panose="02020603050405020304" pitchFamily="18" charset="0"/>
            </a:endParaRP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Verlaging loonkosten (op basis van de </a:t>
            </a:r>
            <a:r>
              <a:rPr lang="nl-NL" sz="2100" dirty="0" smtClean="0">
                <a:solidFill>
                  <a:srgbClr val="62656C"/>
                </a:solidFill>
                <a:cs typeface="Times New Roman" panose="02020603050405020304" pitchFamily="18" charset="0"/>
              </a:rPr>
              <a:t>loonwaarde op werkplek)</a:t>
            </a:r>
            <a:endParaRPr lang="nl-NL" sz="2100" dirty="0">
              <a:solidFill>
                <a:srgbClr val="62656C"/>
              </a:solidFill>
              <a:cs typeface="Times New Roman" panose="02020603050405020304" pitchFamily="18" charset="0"/>
            </a:endParaRP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No risk polis </a:t>
            </a: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Begeleiding door een </a:t>
            </a:r>
            <a:r>
              <a:rPr lang="nl-NL" sz="2100" dirty="0" err="1">
                <a:solidFill>
                  <a:srgbClr val="62656C"/>
                </a:solidFill>
                <a:cs typeface="Times New Roman" panose="02020603050405020304" pitchFamily="18" charset="0"/>
              </a:rPr>
              <a:t>jobcoach</a:t>
            </a:r>
            <a:endParaRPr lang="nl-NL" sz="2100" dirty="0">
              <a:solidFill>
                <a:srgbClr val="62656C"/>
              </a:solidFill>
              <a:cs typeface="Times New Roman" panose="02020603050405020304" pitchFamily="18" charset="0"/>
            </a:endParaRP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Werknemersvoorzieningen </a:t>
            </a: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Mobiliteitsbonus</a:t>
            </a: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Advies over herverdelen van werk</a:t>
            </a:r>
            <a:br>
              <a:rPr lang="nl-NL" sz="2100" dirty="0">
                <a:solidFill>
                  <a:srgbClr val="62656C"/>
                </a:solidFill>
                <a:cs typeface="Times New Roman" panose="02020603050405020304" pitchFamily="18" charset="0"/>
              </a:rPr>
            </a:br>
            <a:endParaRPr lang="nl-NL" sz="2100" dirty="0">
              <a:solidFill>
                <a:srgbClr val="62656C"/>
              </a:solidFill>
              <a:cs typeface="Times New Roman" panose="02020603050405020304" pitchFamily="18" charset="0"/>
            </a:endParaRPr>
          </a:p>
          <a:p>
            <a:pPr>
              <a:tabLst>
                <a:tab pos="263525" algn="l"/>
              </a:tabLst>
            </a:pPr>
            <a:r>
              <a:rPr lang="nl-NL" sz="2100" dirty="0">
                <a:solidFill>
                  <a:srgbClr val="62656C"/>
                </a:solidFill>
                <a:cs typeface="Times New Roman" panose="02020603050405020304" pitchFamily="18" charset="0"/>
              </a:rPr>
              <a:t>*kan nog verschillen per regeling</a:t>
            </a:r>
          </a:p>
          <a:p>
            <a:pPr>
              <a:tabLst>
                <a:tab pos="263525" algn="l"/>
              </a:tabLst>
            </a:pP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6</a:t>
            </a:fld>
            <a:endParaRPr lang="nl-NL"/>
          </a:p>
        </p:txBody>
      </p:sp>
    </p:spTree>
    <p:extLst>
      <p:ext uri="{BB962C8B-B14F-4D97-AF65-F5344CB8AC3E}">
        <p14:creationId xmlns:p14="http://schemas.microsoft.com/office/powerpoint/2010/main" val="165484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a:p>
        </p:txBody>
      </p:sp>
      <p:grpSp>
        <p:nvGrpSpPr>
          <p:cNvPr id="5" name="Groep 4"/>
          <p:cNvGrpSpPr/>
          <p:nvPr/>
        </p:nvGrpSpPr>
        <p:grpSpPr>
          <a:xfrm>
            <a:off x="87949" y="877889"/>
            <a:ext cx="8954451" cy="3755071"/>
            <a:chOff x="0" y="0"/>
            <a:chExt cx="9496425" cy="4391025"/>
          </a:xfrm>
        </p:grpSpPr>
        <p:sp>
          <p:nvSpPr>
            <p:cNvPr id="6" name="Tekstvak 2"/>
            <p:cNvSpPr txBox="1">
              <a:spLocks noChangeArrowheads="1"/>
            </p:cNvSpPr>
            <p:nvPr/>
          </p:nvSpPr>
          <p:spPr bwMode="auto">
            <a:xfrm>
              <a:off x="9525" y="381000"/>
              <a:ext cx="2333625" cy="885825"/>
            </a:xfrm>
            <a:prstGeom prst="rect">
              <a:avLst/>
            </a:prstGeom>
            <a:solidFill>
              <a:srgbClr val="B91C8D"/>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400" b="1">
                  <a:solidFill>
                    <a:srgbClr val="FFFFFF"/>
                  </a:solidFill>
                  <a:effectLst/>
                  <a:latin typeface="Calibri"/>
                  <a:ea typeface="Calibri"/>
                  <a:cs typeface="Times New Roman"/>
                </a:rPr>
                <a:t/>
              </a:r>
              <a:br>
                <a:rPr lang="nl-NL" sz="1400" b="1">
                  <a:solidFill>
                    <a:srgbClr val="FFFFFF"/>
                  </a:solidFill>
                  <a:effectLst/>
                  <a:latin typeface="Calibri"/>
                  <a:ea typeface="Calibri"/>
                  <a:cs typeface="Times New Roman"/>
                </a:rPr>
              </a:br>
              <a:r>
                <a:rPr lang="nl-NL" sz="1400" b="1">
                  <a:solidFill>
                    <a:srgbClr val="FFFFFF"/>
                  </a:solidFill>
                  <a:effectLst/>
                  <a:latin typeface="Calibri"/>
                  <a:ea typeface="Calibri"/>
                  <a:cs typeface="Times New Roman"/>
                </a:rPr>
                <a:t>Loon</a:t>
              </a:r>
              <a:endParaRPr lang="nl-NL" sz="1100">
                <a:effectLst/>
                <a:latin typeface="Calibri"/>
                <a:ea typeface="Calibri"/>
                <a:cs typeface="Times New Roman"/>
              </a:endParaRPr>
            </a:p>
          </p:txBody>
        </p:sp>
        <p:sp>
          <p:nvSpPr>
            <p:cNvPr id="7" name="Tekstvak 2"/>
            <p:cNvSpPr txBox="1">
              <a:spLocks noChangeArrowheads="1"/>
            </p:cNvSpPr>
            <p:nvPr/>
          </p:nvSpPr>
          <p:spPr bwMode="auto">
            <a:xfrm>
              <a:off x="0" y="1428750"/>
              <a:ext cx="2343150" cy="885825"/>
            </a:xfrm>
            <a:prstGeom prst="rect">
              <a:avLst/>
            </a:prstGeom>
            <a:solidFill>
              <a:srgbClr val="B91C8D"/>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500" b="1">
                  <a:solidFill>
                    <a:srgbClr val="FFFFFF"/>
                  </a:solidFill>
                  <a:effectLst/>
                  <a:latin typeface="Calibri"/>
                  <a:ea typeface="Calibri"/>
                  <a:cs typeface="Times New Roman"/>
                </a:rPr>
                <a:t/>
              </a:r>
              <a:br>
                <a:rPr lang="nl-NL" sz="500" b="1">
                  <a:solidFill>
                    <a:srgbClr val="FFFFFF"/>
                  </a:solidFill>
                  <a:effectLst/>
                  <a:latin typeface="Calibri"/>
                  <a:ea typeface="Calibri"/>
                  <a:cs typeface="Times New Roman"/>
                </a:rPr>
              </a:br>
              <a:r>
                <a:rPr lang="nl-NL" sz="500" b="1">
                  <a:solidFill>
                    <a:srgbClr val="FFFFFF"/>
                  </a:solidFill>
                  <a:effectLst/>
                  <a:latin typeface="Calibri"/>
                  <a:ea typeface="Calibri"/>
                  <a:cs typeface="Times New Roman"/>
                </a:rPr>
                <a:t/>
              </a:r>
              <a:br>
                <a:rPr lang="nl-NL" sz="500" b="1">
                  <a:solidFill>
                    <a:srgbClr val="FFFFFF"/>
                  </a:solidFill>
                  <a:effectLst/>
                  <a:latin typeface="Calibri"/>
                  <a:ea typeface="Calibri"/>
                  <a:cs typeface="Times New Roman"/>
                </a:rPr>
              </a:br>
              <a:r>
                <a:rPr lang="nl-NL" sz="1400" b="1">
                  <a:solidFill>
                    <a:srgbClr val="FFFFFF"/>
                  </a:solidFill>
                  <a:effectLst/>
                  <a:latin typeface="Calibri"/>
                  <a:ea typeface="Calibri"/>
                  <a:cs typeface="Times New Roman"/>
                </a:rPr>
                <a:t> Begeleiding en voorzieningen</a:t>
              </a:r>
              <a:endParaRPr lang="nl-NL" sz="1100">
                <a:effectLst/>
                <a:latin typeface="Calibri"/>
                <a:ea typeface="Calibri"/>
                <a:cs typeface="Times New Roman"/>
              </a:endParaRPr>
            </a:p>
          </p:txBody>
        </p:sp>
        <p:sp>
          <p:nvSpPr>
            <p:cNvPr id="8" name="Tekstvak 2"/>
            <p:cNvSpPr txBox="1">
              <a:spLocks noChangeArrowheads="1"/>
            </p:cNvSpPr>
            <p:nvPr/>
          </p:nvSpPr>
          <p:spPr bwMode="auto">
            <a:xfrm>
              <a:off x="2514600" y="1447800"/>
              <a:ext cx="6981825" cy="8858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00" b="1">
                  <a:effectLst/>
                  <a:latin typeface="Calibri"/>
                  <a:ea typeface="Calibri"/>
                  <a:cs typeface="Times New Roman"/>
                </a:rPr>
                <a:t> </a:t>
              </a:r>
              <a:endParaRPr lang="nl-NL" sz="1100">
                <a:effectLst/>
                <a:latin typeface="Calibri"/>
                <a:ea typeface="Calibri"/>
                <a:cs typeface="Times New Roman"/>
              </a:endParaRPr>
            </a:p>
            <a:p>
              <a:pPr algn="ctr">
                <a:lnSpc>
                  <a:spcPct val="115000"/>
                </a:lnSpc>
                <a:spcAft>
                  <a:spcPts val="1000"/>
                </a:spcAft>
              </a:pPr>
              <a:r>
                <a:rPr lang="nl-NL" sz="1100" b="1">
                  <a:effectLst/>
                  <a:latin typeface="Calibri"/>
                  <a:ea typeface="Calibri"/>
                  <a:cs typeface="Times New Roman"/>
                </a:rPr>
                <a:t>Jobcoach</a:t>
              </a:r>
              <a:br>
                <a:rPr lang="nl-NL" sz="1100" b="1">
                  <a:effectLst/>
                  <a:latin typeface="Calibri"/>
                  <a:ea typeface="Calibri"/>
                  <a:cs typeface="Times New Roman"/>
                </a:rPr>
              </a:br>
              <a:r>
                <a:rPr lang="nl-NL" sz="1100" b="1">
                  <a:effectLst/>
                  <a:latin typeface="Calibri"/>
                  <a:ea typeface="Calibri"/>
                  <a:cs typeface="Times New Roman"/>
                </a:rPr>
                <a:t>Vergoeding voor interne jobcoach (op aanvraag)</a:t>
              </a:r>
              <a:br>
                <a:rPr lang="nl-NL" sz="1100" b="1">
                  <a:effectLst/>
                  <a:latin typeface="Calibri"/>
                  <a:ea typeface="Calibri"/>
                  <a:cs typeface="Times New Roman"/>
                </a:rPr>
              </a:br>
              <a:r>
                <a:rPr lang="nl-NL" sz="1100" b="1">
                  <a:effectLst/>
                  <a:latin typeface="Calibri"/>
                  <a:ea typeface="Calibri"/>
                  <a:cs typeface="Times New Roman"/>
                </a:rPr>
                <a:t>Werknemersvoorzieningen (op aanvraag)</a:t>
              </a:r>
              <a:endParaRPr lang="nl-NL" sz="1100">
                <a:effectLst/>
                <a:latin typeface="Calibri"/>
                <a:ea typeface="Calibri"/>
                <a:cs typeface="Times New Roman"/>
              </a:endParaRPr>
            </a:p>
          </p:txBody>
        </p:sp>
        <p:sp>
          <p:nvSpPr>
            <p:cNvPr id="9" name="Tekstvak 2"/>
            <p:cNvSpPr txBox="1">
              <a:spLocks noChangeArrowheads="1"/>
            </p:cNvSpPr>
            <p:nvPr/>
          </p:nvSpPr>
          <p:spPr bwMode="auto">
            <a:xfrm>
              <a:off x="9525" y="2476500"/>
              <a:ext cx="2333625" cy="885825"/>
            </a:xfrm>
            <a:prstGeom prst="rect">
              <a:avLst/>
            </a:prstGeom>
            <a:solidFill>
              <a:srgbClr val="B91C8D"/>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400" b="1">
                  <a:solidFill>
                    <a:srgbClr val="FFFFFF"/>
                  </a:solidFill>
                  <a:effectLst/>
                  <a:latin typeface="Calibri"/>
                  <a:ea typeface="Calibri"/>
                  <a:cs typeface="Times New Roman"/>
                </a:rPr>
                <a:t/>
              </a:r>
              <a:br>
                <a:rPr lang="nl-NL" sz="1400" b="1">
                  <a:solidFill>
                    <a:srgbClr val="FFFFFF"/>
                  </a:solidFill>
                  <a:effectLst/>
                  <a:latin typeface="Calibri"/>
                  <a:ea typeface="Calibri"/>
                  <a:cs typeface="Times New Roman"/>
                </a:rPr>
              </a:br>
              <a:r>
                <a:rPr lang="nl-NL" sz="1400" b="1">
                  <a:solidFill>
                    <a:srgbClr val="FFFFFF"/>
                  </a:solidFill>
                  <a:effectLst/>
                  <a:latin typeface="Calibri"/>
                  <a:ea typeface="Calibri"/>
                  <a:cs typeface="Times New Roman"/>
                </a:rPr>
                <a:t>Risico’s</a:t>
              </a:r>
              <a:endParaRPr lang="nl-NL" sz="1100">
                <a:effectLst/>
                <a:latin typeface="Calibri"/>
                <a:ea typeface="Calibri"/>
                <a:cs typeface="Times New Roman"/>
              </a:endParaRPr>
            </a:p>
          </p:txBody>
        </p:sp>
        <p:sp>
          <p:nvSpPr>
            <p:cNvPr id="10" name="Tekstvak 2"/>
            <p:cNvSpPr txBox="1">
              <a:spLocks noChangeArrowheads="1"/>
            </p:cNvSpPr>
            <p:nvPr/>
          </p:nvSpPr>
          <p:spPr bwMode="auto">
            <a:xfrm>
              <a:off x="9525" y="3505200"/>
              <a:ext cx="2333625" cy="885825"/>
            </a:xfrm>
            <a:prstGeom prst="rect">
              <a:avLst/>
            </a:prstGeom>
            <a:solidFill>
              <a:srgbClr val="B91C8D"/>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400" b="1">
                  <a:solidFill>
                    <a:srgbClr val="FFFFFF"/>
                  </a:solidFill>
                  <a:effectLst/>
                  <a:latin typeface="Calibri"/>
                  <a:ea typeface="Calibri"/>
                  <a:cs typeface="Times New Roman"/>
                </a:rPr>
                <a:t/>
              </a:r>
              <a:br>
                <a:rPr lang="nl-NL" sz="1400" b="1">
                  <a:solidFill>
                    <a:srgbClr val="FFFFFF"/>
                  </a:solidFill>
                  <a:effectLst/>
                  <a:latin typeface="Calibri"/>
                  <a:ea typeface="Calibri"/>
                  <a:cs typeface="Times New Roman"/>
                </a:rPr>
              </a:br>
              <a:r>
                <a:rPr lang="nl-NL" sz="1400" b="1">
                  <a:solidFill>
                    <a:srgbClr val="FFFFFF"/>
                  </a:solidFill>
                  <a:effectLst/>
                  <a:latin typeface="Calibri"/>
                  <a:ea typeface="Calibri"/>
                  <a:cs typeface="Times New Roman"/>
                </a:rPr>
                <a:t>Mobiliteitsbonus</a:t>
              </a:r>
              <a:endParaRPr lang="nl-NL" sz="1100">
                <a:effectLst/>
                <a:latin typeface="Calibri"/>
                <a:ea typeface="Calibri"/>
                <a:cs typeface="Times New Roman"/>
              </a:endParaRPr>
            </a:p>
          </p:txBody>
        </p:sp>
        <p:sp>
          <p:nvSpPr>
            <p:cNvPr id="11" name="Tekstvak 2"/>
            <p:cNvSpPr txBox="1">
              <a:spLocks noChangeArrowheads="1"/>
            </p:cNvSpPr>
            <p:nvPr/>
          </p:nvSpPr>
          <p:spPr bwMode="auto">
            <a:xfrm>
              <a:off x="2514600" y="2476500"/>
              <a:ext cx="6981825" cy="8858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100" b="1">
                  <a:effectLst/>
                  <a:latin typeface="Calibri"/>
                  <a:ea typeface="Calibri"/>
                  <a:cs typeface="Times New Roman"/>
                </a:rPr>
                <a:t> </a:t>
              </a:r>
              <a:endParaRPr lang="nl-NL" sz="1100">
                <a:effectLst/>
                <a:latin typeface="Calibri"/>
                <a:ea typeface="Calibri"/>
                <a:cs typeface="Times New Roman"/>
              </a:endParaRPr>
            </a:p>
            <a:p>
              <a:pPr algn="ctr">
                <a:lnSpc>
                  <a:spcPct val="115000"/>
                </a:lnSpc>
                <a:spcAft>
                  <a:spcPts val="1000"/>
                </a:spcAft>
              </a:pPr>
              <a:r>
                <a:rPr lang="nl-NL" sz="1100" b="1">
                  <a:effectLst/>
                  <a:latin typeface="Calibri"/>
                  <a:ea typeface="Calibri"/>
                  <a:cs typeface="Times New Roman"/>
                </a:rPr>
                <a:t>No-Riskpolis</a:t>
              </a:r>
              <a:endParaRPr lang="nl-NL" sz="1100">
                <a:effectLst/>
                <a:latin typeface="Calibri"/>
                <a:ea typeface="Calibri"/>
                <a:cs typeface="Times New Roman"/>
              </a:endParaRPr>
            </a:p>
          </p:txBody>
        </p:sp>
        <p:sp>
          <p:nvSpPr>
            <p:cNvPr id="12" name="Tekstvak 2"/>
            <p:cNvSpPr txBox="1">
              <a:spLocks noChangeArrowheads="1"/>
            </p:cNvSpPr>
            <p:nvPr/>
          </p:nvSpPr>
          <p:spPr bwMode="auto">
            <a:xfrm>
              <a:off x="2524125" y="400050"/>
              <a:ext cx="2209800" cy="8858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00" b="1" dirty="0">
                  <a:effectLst/>
                  <a:latin typeface="Calibri"/>
                  <a:ea typeface="Calibri"/>
                  <a:cs typeface="Times New Roman"/>
                </a:rPr>
                <a:t> </a:t>
              </a:r>
              <a:endParaRPr lang="nl-NL" sz="1100" dirty="0">
                <a:effectLst/>
                <a:latin typeface="Calibri"/>
                <a:ea typeface="Calibri"/>
                <a:cs typeface="Times New Roman"/>
              </a:endParaRPr>
            </a:p>
            <a:p>
              <a:pPr algn="ctr">
                <a:lnSpc>
                  <a:spcPct val="115000"/>
                </a:lnSpc>
                <a:spcAft>
                  <a:spcPts val="1000"/>
                </a:spcAft>
              </a:pPr>
              <a:r>
                <a:rPr lang="nl-NL" sz="1100" b="1" dirty="0">
                  <a:effectLst/>
                  <a:latin typeface="Calibri"/>
                  <a:ea typeface="Calibri"/>
                  <a:cs typeface="Times New Roman"/>
                </a:rPr>
                <a:t>Loondispensatie tot WML</a:t>
              </a:r>
              <a:br>
                <a:rPr lang="nl-NL" sz="1100" b="1" dirty="0">
                  <a:effectLst/>
                  <a:latin typeface="Calibri"/>
                  <a:ea typeface="Calibri"/>
                  <a:cs typeface="Times New Roman"/>
                </a:rPr>
              </a:br>
              <a:r>
                <a:rPr lang="nl-NL" sz="1100" b="1" dirty="0">
                  <a:effectLst/>
                  <a:latin typeface="Calibri"/>
                  <a:ea typeface="Calibri"/>
                  <a:cs typeface="Times New Roman"/>
                </a:rPr>
                <a:t>Bij loonwaarde  </a:t>
              </a:r>
              <a:r>
                <a:rPr lang="nl-NL" sz="1100" b="1">
                  <a:effectLst/>
                  <a:latin typeface="Calibri"/>
                  <a:ea typeface="Calibri"/>
                  <a:cs typeface="Times New Roman"/>
                </a:rPr>
                <a:t>&gt; </a:t>
              </a:r>
              <a:r>
                <a:rPr lang="nl-NL" sz="1100" b="1" smtClean="0">
                  <a:effectLst/>
                  <a:latin typeface="Calibri"/>
                  <a:ea typeface="Calibri"/>
                  <a:cs typeface="Times New Roman"/>
                </a:rPr>
                <a:t>75%  </a:t>
              </a:r>
              <a:r>
                <a:rPr lang="nl-NL" sz="1100" b="1" dirty="0">
                  <a:effectLst/>
                  <a:latin typeface="Calibri"/>
                  <a:ea typeface="Calibri"/>
                  <a:cs typeface="Times New Roman"/>
                </a:rPr>
                <a:t>geen dispensatie</a:t>
              </a:r>
              <a:endParaRPr lang="nl-NL" sz="1100" dirty="0">
                <a:effectLst/>
                <a:latin typeface="Calibri"/>
                <a:ea typeface="Calibri"/>
                <a:cs typeface="Times New Roman"/>
              </a:endParaRPr>
            </a:p>
          </p:txBody>
        </p:sp>
        <p:sp>
          <p:nvSpPr>
            <p:cNvPr id="13" name="Tekstvak 2"/>
            <p:cNvSpPr txBox="1">
              <a:spLocks noChangeArrowheads="1"/>
            </p:cNvSpPr>
            <p:nvPr/>
          </p:nvSpPr>
          <p:spPr bwMode="auto">
            <a:xfrm>
              <a:off x="7162800" y="400050"/>
              <a:ext cx="2333625" cy="86677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100" b="1">
                  <a:effectLst/>
                  <a:latin typeface="Calibri"/>
                  <a:ea typeface="Calibri"/>
                  <a:cs typeface="Times New Roman"/>
                </a:rPr>
                <a:t> </a:t>
              </a:r>
              <a:endParaRPr lang="nl-NL" sz="1100">
                <a:effectLst/>
                <a:latin typeface="Calibri"/>
                <a:ea typeface="Calibri"/>
                <a:cs typeface="Times New Roman"/>
              </a:endParaRPr>
            </a:p>
            <a:p>
              <a:pPr algn="ctr">
                <a:lnSpc>
                  <a:spcPct val="115000"/>
                </a:lnSpc>
                <a:spcAft>
                  <a:spcPts val="1000"/>
                </a:spcAft>
              </a:pPr>
              <a:r>
                <a:rPr lang="nl-NL" sz="1100" b="1">
                  <a:effectLst/>
                  <a:latin typeface="Calibri"/>
                  <a:ea typeface="Calibri"/>
                  <a:cs typeface="Times New Roman"/>
                </a:rPr>
                <a:t>Loonkostensubsidie maatwerk</a:t>
              </a:r>
              <a:endParaRPr lang="nl-NL" sz="1100">
                <a:effectLst/>
                <a:latin typeface="Calibri"/>
                <a:ea typeface="Calibri"/>
                <a:cs typeface="Times New Roman"/>
              </a:endParaRPr>
            </a:p>
          </p:txBody>
        </p:sp>
        <p:sp>
          <p:nvSpPr>
            <p:cNvPr id="14" name="Tekstvak 2"/>
            <p:cNvSpPr txBox="1">
              <a:spLocks noChangeArrowheads="1"/>
            </p:cNvSpPr>
            <p:nvPr/>
          </p:nvSpPr>
          <p:spPr bwMode="auto">
            <a:xfrm>
              <a:off x="4781550" y="400050"/>
              <a:ext cx="2333625" cy="8858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00" b="1">
                  <a:effectLst/>
                  <a:latin typeface="Calibri"/>
                  <a:ea typeface="Calibri"/>
                  <a:cs typeface="Times New Roman"/>
                </a:rPr>
                <a:t> </a:t>
              </a:r>
              <a:endParaRPr lang="nl-NL" sz="1100">
                <a:effectLst/>
                <a:latin typeface="Calibri"/>
                <a:ea typeface="Calibri"/>
                <a:cs typeface="Times New Roman"/>
              </a:endParaRPr>
            </a:p>
            <a:p>
              <a:pPr algn="ctr">
                <a:lnSpc>
                  <a:spcPct val="115000"/>
                </a:lnSpc>
                <a:spcAft>
                  <a:spcPts val="1000"/>
                </a:spcAft>
              </a:pPr>
              <a:r>
                <a:rPr lang="nl-NL" sz="1100" b="1">
                  <a:effectLst/>
                  <a:latin typeface="Calibri"/>
                  <a:ea typeface="Calibri"/>
                  <a:cs typeface="Times New Roman"/>
                </a:rPr>
                <a:t>Loonkostensubsidie tot WML</a:t>
              </a:r>
              <a:endParaRPr lang="nl-NL" sz="1100">
                <a:effectLst/>
                <a:latin typeface="Calibri"/>
                <a:ea typeface="Calibri"/>
                <a:cs typeface="Times New Roman"/>
              </a:endParaRPr>
            </a:p>
            <a:p>
              <a:pPr algn="ctr">
                <a:lnSpc>
                  <a:spcPct val="115000"/>
                </a:lnSpc>
                <a:spcAft>
                  <a:spcPts val="1000"/>
                </a:spcAft>
              </a:pPr>
              <a:r>
                <a:rPr lang="nl-NL" sz="1100" b="1">
                  <a:effectLst/>
                  <a:latin typeface="Calibri"/>
                  <a:ea typeface="Calibri"/>
                  <a:cs typeface="Times New Roman"/>
                </a:rPr>
                <a:t>Subsidie maximaal 70% van WML</a:t>
              </a:r>
              <a:endParaRPr lang="nl-NL" sz="1100">
                <a:effectLst/>
                <a:latin typeface="Calibri"/>
                <a:ea typeface="Calibri"/>
                <a:cs typeface="Times New Roman"/>
              </a:endParaRPr>
            </a:p>
          </p:txBody>
        </p:sp>
        <p:sp>
          <p:nvSpPr>
            <p:cNvPr id="15" name="Tekstvak 2"/>
            <p:cNvSpPr txBox="1">
              <a:spLocks noChangeArrowheads="1"/>
            </p:cNvSpPr>
            <p:nvPr/>
          </p:nvSpPr>
          <p:spPr bwMode="auto">
            <a:xfrm>
              <a:off x="2524125" y="3505200"/>
              <a:ext cx="2209800" cy="8858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000" b="1">
                  <a:effectLst/>
                  <a:latin typeface="Calibri"/>
                  <a:ea typeface="Calibri"/>
                  <a:cs typeface="Times New Roman"/>
                </a:rPr>
                <a:t>Max. € 7.000,- bij geen loondispensatie </a:t>
              </a:r>
              <a:endParaRPr lang="nl-NL" sz="1100">
                <a:effectLst/>
                <a:latin typeface="Calibri"/>
                <a:ea typeface="Calibri"/>
                <a:cs typeface="Times New Roman"/>
              </a:endParaRPr>
            </a:p>
            <a:p>
              <a:pPr algn="ctr">
                <a:lnSpc>
                  <a:spcPct val="115000"/>
                </a:lnSpc>
                <a:spcAft>
                  <a:spcPts val="1000"/>
                </a:spcAft>
              </a:pPr>
              <a:r>
                <a:rPr lang="nl-NL" sz="1000" b="1">
                  <a:effectLst/>
                  <a:latin typeface="Calibri"/>
                  <a:ea typeface="Calibri"/>
                  <a:cs typeface="Times New Roman"/>
                </a:rPr>
                <a:t>Max. € 3.500,- bij loondispensatie</a:t>
              </a:r>
              <a:endParaRPr lang="nl-NL" sz="1100">
                <a:effectLst/>
                <a:latin typeface="Calibri"/>
                <a:ea typeface="Calibri"/>
                <a:cs typeface="Times New Roman"/>
              </a:endParaRPr>
            </a:p>
            <a:p>
              <a:pPr>
                <a:lnSpc>
                  <a:spcPct val="115000"/>
                </a:lnSpc>
                <a:spcAft>
                  <a:spcPts val="1000"/>
                </a:spcAft>
              </a:pPr>
              <a:r>
                <a:rPr lang="nl-NL" sz="1000">
                  <a:effectLst/>
                  <a:latin typeface="Calibri"/>
                  <a:ea typeface="Calibri"/>
                  <a:cs typeface="Times New Roman"/>
                </a:rPr>
                <a:t> </a:t>
              </a:r>
              <a:endParaRPr lang="nl-NL" sz="1100">
                <a:effectLst/>
                <a:latin typeface="Calibri"/>
                <a:ea typeface="Calibri"/>
                <a:cs typeface="Times New Roman"/>
              </a:endParaRPr>
            </a:p>
          </p:txBody>
        </p:sp>
        <p:sp>
          <p:nvSpPr>
            <p:cNvPr id="16" name="Tekstvak 2"/>
            <p:cNvSpPr txBox="1">
              <a:spLocks noChangeArrowheads="1"/>
            </p:cNvSpPr>
            <p:nvPr/>
          </p:nvSpPr>
          <p:spPr bwMode="auto">
            <a:xfrm>
              <a:off x="7162800" y="3505200"/>
              <a:ext cx="2333625" cy="8858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nl-NL" sz="500" b="1">
                  <a:effectLst/>
                  <a:latin typeface="Calibri"/>
                  <a:ea typeface="Calibri"/>
                  <a:cs typeface="Times New Roman"/>
                </a:rPr>
                <a:t> </a:t>
              </a:r>
              <a:endParaRPr lang="nl-NL" sz="1100">
                <a:effectLst/>
                <a:latin typeface="Calibri"/>
                <a:ea typeface="Calibri"/>
                <a:cs typeface="Times New Roman"/>
              </a:endParaRPr>
            </a:p>
            <a:p>
              <a:pPr algn="ctr">
                <a:lnSpc>
                  <a:spcPct val="115000"/>
                </a:lnSpc>
                <a:spcAft>
                  <a:spcPts val="1000"/>
                </a:spcAft>
              </a:pPr>
              <a:r>
                <a:rPr lang="nl-NL" sz="1100" b="1">
                  <a:effectLst/>
                  <a:latin typeface="Calibri"/>
                  <a:ea typeface="Calibri"/>
                  <a:cs typeface="Times New Roman"/>
                </a:rPr>
                <a:t>Max. € 7.000,-</a:t>
              </a:r>
              <a:endParaRPr lang="nl-NL" sz="1100">
                <a:effectLst/>
                <a:latin typeface="Calibri"/>
                <a:ea typeface="Calibri"/>
                <a:cs typeface="Times New Roman"/>
              </a:endParaRPr>
            </a:p>
          </p:txBody>
        </p:sp>
        <p:sp>
          <p:nvSpPr>
            <p:cNvPr id="17" name="Tekstvak 2"/>
            <p:cNvSpPr txBox="1">
              <a:spLocks noChangeArrowheads="1"/>
            </p:cNvSpPr>
            <p:nvPr/>
          </p:nvSpPr>
          <p:spPr bwMode="auto">
            <a:xfrm>
              <a:off x="4781550" y="3505200"/>
              <a:ext cx="2333625" cy="885825"/>
            </a:xfrm>
            <a:prstGeom prst="rect">
              <a:avLst/>
            </a:prstGeom>
            <a:solidFill>
              <a:schemeClr val="bg1">
                <a:lumMod val="75000"/>
              </a:schemeClr>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500" b="1">
                  <a:effectLst/>
                  <a:latin typeface="Calibri"/>
                  <a:ea typeface="Calibri"/>
                  <a:cs typeface="Times New Roman"/>
                </a:rPr>
                <a:t> </a:t>
              </a:r>
              <a:endParaRPr lang="nl-NL" sz="1100">
                <a:effectLst/>
                <a:latin typeface="Calibri"/>
                <a:ea typeface="Calibri"/>
                <a:cs typeface="Times New Roman"/>
              </a:endParaRPr>
            </a:p>
            <a:p>
              <a:pPr algn="ctr">
                <a:lnSpc>
                  <a:spcPct val="115000"/>
                </a:lnSpc>
                <a:spcAft>
                  <a:spcPts val="1000"/>
                </a:spcAft>
              </a:pPr>
              <a:r>
                <a:rPr lang="nl-NL" sz="1100" b="1">
                  <a:effectLst/>
                  <a:latin typeface="Calibri"/>
                  <a:ea typeface="Calibri"/>
                  <a:cs typeface="Times New Roman"/>
                </a:rPr>
                <a:t>Geen Bonus</a:t>
              </a:r>
              <a:endParaRPr lang="nl-NL" sz="1100">
                <a:effectLst/>
                <a:latin typeface="Calibri"/>
                <a:ea typeface="Calibri"/>
                <a:cs typeface="Times New Roman"/>
              </a:endParaRPr>
            </a:p>
          </p:txBody>
        </p:sp>
        <p:sp>
          <p:nvSpPr>
            <p:cNvPr id="18" name="Tekstvak 2"/>
            <p:cNvSpPr txBox="1">
              <a:spLocks noChangeArrowheads="1"/>
            </p:cNvSpPr>
            <p:nvPr/>
          </p:nvSpPr>
          <p:spPr bwMode="auto">
            <a:xfrm>
              <a:off x="2524125" y="0"/>
              <a:ext cx="2209800" cy="333375"/>
            </a:xfrm>
            <a:prstGeom prst="rect">
              <a:avLst/>
            </a:prstGeom>
            <a:solidFill>
              <a:srgbClr val="F15A29"/>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400" b="1">
                  <a:solidFill>
                    <a:srgbClr val="FFFFFF"/>
                  </a:solidFill>
                  <a:effectLst/>
                  <a:latin typeface="Calibri"/>
                  <a:ea typeface="Calibri"/>
                  <a:cs typeface="Times New Roman"/>
                </a:rPr>
                <a:t>Wajong</a:t>
              </a:r>
              <a:endParaRPr lang="nl-NL" sz="1100">
                <a:effectLst/>
                <a:latin typeface="Calibri"/>
                <a:ea typeface="Calibri"/>
                <a:cs typeface="Times New Roman"/>
              </a:endParaRPr>
            </a:p>
          </p:txBody>
        </p:sp>
        <p:sp>
          <p:nvSpPr>
            <p:cNvPr id="19" name="Tekstvak 2"/>
            <p:cNvSpPr txBox="1">
              <a:spLocks noChangeArrowheads="1"/>
            </p:cNvSpPr>
            <p:nvPr/>
          </p:nvSpPr>
          <p:spPr bwMode="auto">
            <a:xfrm>
              <a:off x="7162800" y="0"/>
              <a:ext cx="2333625" cy="333375"/>
            </a:xfrm>
            <a:prstGeom prst="rect">
              <a:avLst/>
            </a:prstGeom>
            <a:solidFill>
              <a:srgbClr val="F15A29"/>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400" b="1">
                  <a:solidFill>
                    <a:srgbClr val="FFFFFF"/>
                  </a:solidFill>
                  <a:effectLst/>
                  <a:latin typeface="Calibri"/>
                  <a:ea typeface="Calibri"/>
                  <a:cs typeface="Times New Roman"/>
                </a:rPr>
                <a:t>Wsw (Begeleid werken)</a:t>
              </a:r>
              <a:endParaRPr lang="nl-NL" sz="1100">
                <a:effectLst/>
                <a:latin typeface="Calibri"/>
                <a:ea typeface="Calibri"/>
                <a:cs typeface="Times New Roman"/>
              </a:endParaRPr>
            </a:p>
          </p:txBody>
        </p:sp>
        <p:sp>
          <p:nvSpPr>
            <p:cNvPr id="20" name="Tekstvak 2"/>
            <p:cNvSpPr txBox="1">
              <a:spLocks noChangeArrowheads="1"/>
            </p:cNvSpPr>
            <p:nvPr/>
          </p:nvSpPr>
          <p:spPr bwMode="auto">
            <a:xfrm>
              <a:off x="4781550" y="0"/>
              <a:ext cx="2333625" cy="333375"/>
            </a:xfrm>
            <a:prstGeom prst="rect">
              <a:avLst/>
            </a:prstGeom>
            <a:solidFill>
              <a:srgbClr val="F15A29"/>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nl-NL" sz="1400" b="1">
                  <a:solidFill>
                    <a:srgbClr val="FFFFFF"/>
                  </a:solidFill>
                  <a:effectLst/>
                  <a:latin typeface="Calibri"/>
                  <a:ea typeface="Calibri"/>
                  <a:cs typeface="Times New Roman"/>
                </a:rPr>
                <a:t>Participatiewet</a:t>
              </a:r>
              <a:endParaRPr lang="nl-NL" sz="1100">
                <a:effectLst/>
                <a:latin typeface="Calibri"/>
                <a:ea typeface="Calibri"/>
                <a:cs typeface="Times New Roman"/>
              </a:endParaRPr>
            </a:p>
          </p:txBody>
        </p:sp>
      </p:grpSp>
    </p:spTree>
    <p:extLst>
      <p:ext uri="{BB962C8B-B14F-4D97-AF65-F5344CB8AC3E}">
        <p14:creationId xmlns:p14="http://schemas.microsoft.com/office/powerpoint/2010/main" val="3610075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3558" y="572552"/>
            <a:ext cx="7380820" cy="8987076"/>
          </a:xfrm>
          <a:prstGeom prst="rect">
            <a:avLst/>
          </a:prstGeom>
          <a:noFill/>
        </p:spPr>
        <p:txBody>
          <a:bodyPr wrap="square" rtlCol="0">
            <a:spAutoFit/>
          </a:bodyPr>
          <a:lstStyle/>
          <a:p>
            <a:pPr>
              <a:tabLst>
                <a:tab pos="263525" algn="l"/>
              </a:tabLst>
            </a:pPr>
            <a:r>
              <a:rPr lang="nl-NL" sz="3200" b="1" dirty="0" smtClean="0">
                <a:solidFill>
                  <a:srgbClr val="940968"/>
                </a:solidFill>
                <a:latin typeface="Calibri" panose="020F0502020204030204" pitchFamily="34" charset="0"/>
                <a:ea typeface="Verdana" panose="020B0604030504040204" pitchFamily="34" charset="0"/>
                <a:cs typeface="Times New Roman" panose="02020603050405020304" pitchFamily="18" charset="0"/>
              </a:rPr>
              <a:t>Wie tellen mee voor de 125.000 extra banen?</a:t>
            </a:r>
            <a:endParaRPr lang="nl-NL" sz="3200" dirty="0" smtClean="0">
              <a:solidFill>
                <a:srgbClr val="940968"/>
              </a:solidFill>
              <a:latin typeface="Calibri" panose="020F0502020204030204" pitchFamily="34" charset="0"/>
              <a:ea typeface="Verdana" panose="020B0604030504040204" pitchFamily="34" charset="0"/>
              <a:cs typeface="Times New Roman" panose="02020603050405020304" pitchFamily="18" charset="0"/>
            </a:endParaRPr>
          </a:p>
          <a:p>
            <a:pPr>
              <a:tabLst>
                <a:tab pos="263525" algn="l"/>
              </a:tabLst>
            </a:pPr>
            <a:endParaRPr lang="nl-NL" sz="2100" dirty="0" smtClean="0">
              <a:solidFill>
                <a:srgbClr val="62656C"/>
              </a:solidFill>
              <a:latin typeface="Calibri" panose="020F0502020204030204" pitchFamily="34" charset="0"/>
              <a:ea typeface="Verdana" panose="020B0604030504040204" pitchFamily="34" charset="0"/>
              <a:cs typeface="Times New Roman" panose="02020603050405020304" pitchFamily="18" charset="0"/>
            </a:endParaRPr>
          </a:p>
          <a:p>
            <a:pPr marL="457200" indent="-457200">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Tijdens de periode van de baanafspraken:</a:t>
            </a:r>
          </a:p>
          <a:p>
            <a:pPr>
              <a:tabLst>
                <a:tab pos="263525" algn="l"/>
              </a:tabLst>
            </a:pPr>
            <a:r>
              <a:rPr lang="nl-NL" sz="2100" dirty="0">
                <a:solidFill>
                  <a:srgbClr val="62656C"/>
                </a:solidFill>
                <a:cs typeface="Times New Roman" panose="02020603050405020304" pitchFamily="18" charset="0"/>
              </a:rPr>
              <a:t>De extra banen t.o.v. de nulmeting (71.800, peildatum 1 januari 2013) voor mensen uit de doelgroepen.</a:t>
            </a:r>
          </a:p>
          <a:p>
            <a:pPr marL="457200" indent="-457200">
              <a:buFont typeface="Arial" panose="020B0604020202020204" pitchFamily="34" charset="0"/>
              <a:buChar char="•"/>
              <a:tabLst>
                <a:tab pos="263525" algn="l"/>
              </a:tabLst>
            </a:pPr>
            <a:endParaRPr lang="nl-NL" sz="2100" dirty="0">
              <a:solidFill>
                <a:srgbClr val="62656C"/>
              </a:solidFill>
              <a:cs typeface="Times New Roman" panose="02020603050405020304" pitchFamily="18" charset="0"/>
            </a:endParaRPr>
          </a:p>
          <a:p>
            <a:pPr marL="457200" indent="-457200">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Een baan = 25,5 uur per </a:t>
            </a:r>
            <a:r>
              <a:rPr lang="nl-NL" sz="2100" dirty="0" smtClean="0">
                <a:solidFill>
                  <a:srgbClr val="62656C"/>
                </a:solidFill>
                <a:cs typeface="Times New Roman" panose="02020603050405020304" pitchFamily="18" charset="0"/>
              </a:rPr>
              <a:t>week.</a:t>
            </a:r>
            <a:endParaRPr lang="nl-NL" sz="2100" dirty="0">
              <a:solidFill>
                <a:srgbClr val="62656C"/>
              </a:solidFill>
              <a:cs typeface="Times New Roman" panose="02020603050405020304" pitchFamily="18" charset="0"/>
            </a:endParaRPr>
          </a:p>
          <a:p>
            <a:pPr marL="457200" indent="-457200">
              <a:buFont typeface="Arial" panose="020B0604020202020204" pitchFamily="34" charset="0"/>
              <a:buChar char="•"/>
              <a:tabLst>
                <a:tab pos="263525" algn="l"/>
              </a:tabLst>
            </a:pPr>
            <a:endParaRPr lang="nl-NL" sz="2100" dirty="0">
              <a:solidFill>
                <a:srgbClr val="62656C"/>
              </a:solidFill>
              <a:cs typeface="Times New Roman" panose="02020603050405020304" pitchFamily="18" charset="0"/>
            </a:endParaRPr>
          </a:p>
          <a:p>
            <a:pPr marL="457200" indent="-457200">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Ook (extra)detacheringen tellen mee, inclusief die van bestaande </a:t>
            </a:r>
            <a:r>
              <a:rPr lang="nl-NL" sz="2100" dirty="0" err="1">
                <a:solidFill>
                  <a:srgbClr val="62656C"/>
                </a:solidFill>
                <a:cs typeface="Times New Roman" panose="02020603050405020304" pitchFamily="18" charset="0"/>
              </a:rPr>
              <a:t>Wsw-ers</a:t>
            </a:r>
            <a:r>
              <a:rPr lang="nl-NL" sz="2100" dirty="0">
                <a:solidFill>
                  <a:srgbClr val="62656C"/>
                </a:solidFill>
                <a:cs typeface="Times New Roman" panose="02020603050405020304" pitchFamily="18" charset="0"/>
              </a:rPr>
              <a:t> (mits instroom beschut werk).</a:t>
            </a:r>
          </a:p>
          <a:p>
            <a:pPr marL="457200" indent="-457200">
              <a:buFont typeface="Arial" panose="020B0604020202020204" pitchFamily="34" charset="0"/>
              <a:buChar char="•"/>
              <a:tabLst>
                <a:tab pos="263525" algn="l"/>
              </a:tabLst>
            </a:pPr>
            <a:endParaRPr lang="nl-NL" sz="2100" dirty="0">
              <a:solidFill>
                <a:srgbClr val="62656C"/>
              </a:solidFill>
              <a:cs typeface="Times New Roman" panose="02020603050405020304" pitchFamily="18" charset="0"/>
            </a:endParaRPr>
          </a:p>
          <a:p>
            <a:pPr marL="457200" indent="-457200">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Landelijke monitoring (dus niet op niveau van arbeidsmarktregio of individueel bedrijf</a:t>
            </a:r>
            <a:r>
              <a:rPr lang="nl-NL" sz="2100" dirty="0" smtClean="0">
                <a:solidFill>
                  <a:srgbClr val="62656C"/>
                </a:solidFill>
                <a:cs typeface="Times New Roman" panose="02020603050405020304" pitchFamily="18" charset="0"/>
              </a:rPr>
              <a:t>).</a:t>
            </a:r>
            <a:endParaRPr lang="nl-NL" sz="2100" dirty="0">
              <a:solidFill>
                <a:srgbClr val="62656C"/>
              </a:solidFill>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400"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8</a:t>
            </a:fld>
            <a:endParaRPr lang="nl-NL"/>
          </a:p>
        </p:txBody>
      </p:sp>
    </p:spTree>
    <p:extLst>
      <p:ext uri="{BB962C8B-B14F-4D97-AF65-F5344CB8AC3E}">
        <p14:creationId xmlns:p14="http://schemas.microsoft.com/office/powerpoint/2010/main" val="228578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33558" y="643672"/>
            <a:ext cx="8051642" cy="7471276"/>
          </a:xfrm>
          <a:prstGeom prst="rect">
            <a:avLst/>
          </a:prstGeom>
          <a:noFill/>
        </p:spPr>
        <p:txBody>
          <a:bodyPr wrap="square" rtlCol="0">
            <a:spAutoFit/>
          </a:bodyPr>
          <a:lstStyle/>
          <a:p>
            <a:pPr>
              <a:tabLst>
                <a:tab pos="263525" algn="l"/>
              </a:tabLst>
            </a:pPr>
            <a:r>
              <a:rPr lang="nl-NL" sz="3200" b="1" dirty="0">
                <a:solidFill>
                  <a:srgbClr val="940968"/>
                </a:solidFill>
                <a:latin typeface="Calibri" panose="020F0502020204030204" pitchFamily="34" charset="0"/>
              </a:rPr>
              <a:t>Zijn er voorwaarden aan het </a:t>
            </a:r>
            <a:r>
              <a:rPr lang="nl-NL" sz="3200" b="1" dirty="0" smtClean="0">
                <a:solidFill>
                  <a:srgbClr val="940968"/>
                </a:solidFill>
                <a:latin typeface="Calibri" panose="020F0502020204030204" pitchFamily="34" charset="0"/>
              </a:rPr>
              <a:t>arbeidscontract?</a:t>
            </a:r>
          </a:p>
          <a:p>
            <a:pPr>
              <a:tabLst>
                <a:tab pos="263525" algn="l"/>
              </a:tabLst>
            </a:pPr>
            <a:endParaRPr lang="nl-NL" sz="2100" dirty="0" smtClean="0">
              <a:latin typeface="Calibri" panose="020F0502020204030204" pitchFamily="34" charset="0"/>
              <a:ea typeface="Verdana" panose="020B0604030504040204" pitchFamily="34" charset="0"/>
              <a:cs typeface="Times New Roman" panose="02020603050405020304" pitchFamily="18" charset="0"/>
            </a:endParaRPr>
          </a:p>
          <a:p>
            <a:pPr>
              <a:tabLst>
                <a:tab pos="263525" algn="l"/>
              </a:tabLst>
            </a:pPr>
            <a:endParaRPr lang="nl-NL" sz="2100" dirty="0" smtClean="0">
              <a:latin typeface="Calibri" panose="020F0502020204030204" pitchFamily="34" charset="0"/>
              <a:ea typeface="Verdana" panose="020B0604030504040204" pitchFamily="34" charset="0"/>
              <a:cs typeface="Times New Roman" panose="02020603050405020304" pitchFamily="18" charset="0"/>
            </a:endParaRPr>
          </a:p>
          <a:p>
            <a:pPr>
              <a:lnSpc>
                <a:spcPct val="150000"/>
              </a:lnSpc>
              <a:tabLst>
                <a:tab pos="263525" algn="l"/>
              </a:tabLst>
            </a:pPr>
            <a:r>
              <a:rPr lang="nl-NL" sz="2100" dirty="0">
                <a:solidFill>
                  <a:srgbClr val="62656C"/>
                </a:solidFill>
                <a:cs typeface="Times New Roman" panose="02020603050405020304" pitchFamily="18" charset="0"/>
              </a:rPr>
              <a:t>Het gaat om gewone contracten, met één verschil: </a:t>
            </a:r>
          </a:p>
          <a:p>
            <a:pPr marL="457200" indent="-457200">
              <a:lnSpc>
                <a:spcPct val="150000"/>
              </a:lnSpc>
              <a:buFont typeface="Arial" panose="020B0604020202020204" pitchFamily="34" charset="0"/>
              <a:buChar char="•"/>
              <a:tabLst>
                <a:tab pos="263525" algn="l"/>
              </a:tabLst>
            </a:pPr>
            <a:r>
              <a:rPr lang="nl-NL" sz="2100" dirty="0" smtClean="0">
                <a:solidFill>
                  <a:srgbClr val="62656C"/>
                </a:solidFill>
                <a:cs typeface="Times New Roman" panose="02020603050405020304" pitchFamily="18" charset="0"/>
              </a:rPr>
              <a:t>Na </a:t>
            </a:r>
            <a:r>
              <a:rPr lang="nl-NL" sz="2100" dirty="0">
                <a:solidFill>
                  <a:srgbClr val="62656C"/>
                </a:solidFill>
                <a:cs typeface="Times New Roman" panose="02020603050405020304" pitchFamily="18" charset="0"/>
              </a:rPr>
              <a:t>een proefplaatsing (met behoud van uitkering) mag er geen proeftijd meer bestaan</a:t>
            </a:r>
            <a:r>
              <a:rPr lang="nl-NL" sz="2100" dirty="0" smtClean="0">
                <a:solidFill>
                  <a:srgbClr val="62656C"/>
                </a:solidFill>
                <a:cs typeface="Times New Roman" panose="02020603050405020304" pitchFamily="18" charset="0"/>
              </a:rPr>
              <a:t>.</a:t>
            </a:r>
            <a:endParaRPr lang="nl-NL" sz="2100" dirty="0">
              <a:solidFill>
                <a:srgbClr val="62656C"/>
              </a:solidFill>
              <a:cs typeface="Times New Roman" panose="02020603050405020304" pitchFamily="18" charset="0"/>
            </a:endParaRPr>
          </a:p>
          <a:p>
            <a:pPr marL="457200" indent="-457200">
              <a:lnSpc>
                <a:spcPct val="150000"/>
              </a:lnSpc>
              <a:buFont typeface="Arial" panose="020B0604020202020204" pitchFamily="34" charset="0"/>
              <a:buChar char="•"/>
              <a:tabLst>
                <a:tab pos="263525" algn="l"/>
              </a:tabLst>
            </a:pPr>
            <a:r>
              <a:rPr lang="nl-NL" sz="2100" dirty="0">
                <a:solidFill>
                  <a:srgbClr val="62656C"/>
                </a:solidFill>
                <a:cs typeface="Times New Roman" panose="02020603050405020304" pitchFamily="18" charset="0"/>
              </a:rPr>
              <a:t>In cao soms specifieke maatregelen en/of schalen. </a:t>
            </a:r>
          </a:p>
          <a:p>
            <a:pPr marL="457200" indent="-457200">
              <a:lnSpc>
                <a:spcPct val="150000"/>
              </a:lnSpc>
              <a:buFont typeface="Arial" panose="020B0604020202020204" pitchFamily="34" charset="0"/>
              <a:buChar char="•"/>
              <a:tabLst>
                <a:tab pos="263525" algn="l"/>
              </a:tabLst>
            </a:pPr>
            <a:r>
              <a:rPr lang="nl-NL" sz="2100" dirty="0" smtClean="0">
                <a:solidFill>
                  <a:srgbClr val="62656C"/>
                </a:solidFill>
                <a:cs typeface="Times New Roman" panose="02020603050405020304" pitchFamily="18" charset="0"/>
              </a:rPr>
              <a:t>Bedoeling is: lage loonschalen.</a:t>
            </a: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endParaRPr lang="nl-NL" sz="2800" b="1" dirty="0" smtClean="0">
              <a:latin typeface="Times New Roman" panose="02020603050405020304" pitchFamily="18" charset="0"/>
              <a:ea typeface="Verdana" panose="020B0604030504040204" pitchFamily="34" charset="0"/>
              <a:cs typeface="Times New Roman" panose="02020603050405020304" pitchFamily="18" charset="0"/>
            </a:endParaRPr>
          </a:p>
          <a:p>
            <a:pPr>
              <a:tabLst>
                <a:tab pos="263525" algn="l"/>
              </a:tabLst>
            </a:pPr>
            <a:r>
              <a:rPr lang="nl-NL" sz="2400" dirty="0" smtClean="0">
                <a:latin typeface="Times New Roman" panose="02020603050405020304" pitchFamily="18" charset="0"/>
                <a:ea typeface="Verdana" panose="020B0604030504040204" pitchFamily="34" charset="0"/>
                <a:cs typeface="Times New Roman" panose="02020603050405020304" pitchFamily="18" charset="0"/>
              </a:rPr>
              <a:t>	</a:t>
            </a: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dianummer 2"/>
          <p:cNvSpPr>
            <a:spLocks noGrp="1"/>
          </p:cNvSpPr>
          <p:nvPr>
            <p:ph type="sldNum" sz="quarter" idx="12"/>
          </p:nvPr>
        </p:nvSpPr>
        <p:spPr/>
        <p:txBody>
          <a:bodyPr/>
          <a:lstStyle/>
          <a:p>
            <a:fld id="{9131E231-5CFB-4AC5-B217-C89D507BEE10}" type="slidenum">
              <a:rPr lang="nl-NL" smtClean="0"/>
              <a:pPr/>
              <a:t>9</a:t>
            </a:fld>
            <a:endParaRPr lang="nl-NL"/>
          </a:p>
        </p:txBody>
      </p:sp>
    </p:spTree>
    <p:extLst>
      <p:ext uri="{BB962C8B-B14F-4D97-AF65-F5344CB8AC3E}">
        <p14:creationId xmlns:p14="http://schemas.microsoft.com/office/powerpoint/2010/main" val="1187929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ndaardthema">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
  <TotalTime>834</TotalTime>
  <Words>986</Words>
  <Application>Microsoft Office PowerPoint</Application>
  <PresentationFormat>Diavoorstelling (4:3)</PresentationFormat>
  <Paragraphs>273</Paragraphs>
  <Slides>17</Slides>
  <Notes>14</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Standaardthema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Meer informatie</vt:lpstr>
      <vt:lpstr>Voorbeeld: loonkostensubsidie voor mensen in de Participatiewet</vt:lpstr>
      <vt:lpstr>Loondispensatie voor mensen  in de Wajong</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Erik Henkelman</cp:lastModifiedBy>
  <cp:revision>72</cp:revision>
  <dcterms:created xsi:type="dcterms:W3CDTF">2010-04-12T23:12:02Z</dcterms:created>
  <dcterms:modified xsi:type="dcterms:W3CDTF">2015-10-14T13:55:00Z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